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7"/>
  </p:notesMasterIdLst>
  <p:handoutMasterIdLst>
    <p:handoutMasterId r:id="rId18"/>
  </p:handoutMasterIdLst>
  <p:sldIdLst>
    <p:sldId id="746" r:id="rId6"/>
    <p:sldId id="864" r:id="rId7"/>
    <p:sldId id="879" r:id="rId8"/>
    <p:sldId id="880" r:id="rId9"/>
    <p:sldId id="881" r:id="rId10"/>
    <p:sldId id="887" r:id="rId11"/>
    <p:sldId id="882" r:id="rId12"/>
    <p:sldId id="883" r:id="rId13"/>
    <p:sldId id="886" r:id="rId14"/>
    <p:sldId id="884" r:id="rId15"/>
    <p:sldId id="885" r:id="rId16"/>
  </p:sldIdLst>
  <p:sldSz cx="9144000" cy="6858000" type="screen4x3"/>
  <p:notesSz cx="6669088" cy="9872663"/>
  <p:custDataLst>
    <p:tags r:id="rId19"/>
  </p:custDataLst>
  <p:defaultText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e" id="{13CB8E2B-273D-47E7-BB54-83A05C931D49}">
          <p14:sldIdLst>
            <p14:sldId id="746"/>
            <p14:sldId id="864"/>
            <p14:sldId id="879"/>
            <p14:sldId id="880"/>
            <p14:sldId id="881"/>
            <p14:sldId id="887"/>
            <p14:sldId id="882"/>
            <p14:sldId id="883"/>
            <p14:sldId id="886"/>
            <p14:sldId id="884"/>
            <p14:sldId id="885"/>
          </p14:sldIdLst>
        </p14:section>
      </p14:sectionLst>
    </p:ext>
    <p:ext uri="{EFAFB233-063F-42B5-8137-9DF3F51BA10A}">
      <p15:sldGuideLst xmlns="" xmlns:p15="http://schemas.microsoft.com/office/powerpoint/2012/main">
        <p15:guide id="1" orient="horz" pos="4003">
          <p15:clr>
            <a:srgbClr val="A4A3A4"/>
          </p15:clr>
        </p15:guide>
        <p15:guide id="2" orient="horz" pos="777">
          <p15:clr>
            <a:srgbClr val="A4A3A4"/>
          </p15:clr>
        </p15:guide>
        <p15:guide id="3" orient="horz" pos="1107">
          <p15:clr>
            <a:srgbClr val="A4A3A4"/>
          </p15:clr>
        </p15:guide>
        <p15:guide id="4" pos="2872">
          <p15:clr>
            <a:srgbClr val="A4A3A4"/>
          </p15:clr>
        </p15:guide>
        <p15:guide id="5" pos="294">
          <p15:clr>
            <a:srgbClr val="A4A3A4"/>
          </p15:clr>
        </p15:guide>
        <p15:guide id="6" pos="5387">
          <p15:clr>
            <a:srgbClr val="A4A3A4"/>
          </p15:clr>
        </p15:guide>
        <p15:guide id="7" orient="horz" pos="3929">
          <p15:clr>
            <a:srgbClr val="A4A3A4"/>
          </p15:clr>
        </p15:guide>
        <p15:guide id="8" orient="horz" pos="1117">
          <p15:clr>
            <a:srgbClr val="A4A3A4"/>
          </p15:clr>
        </p15:guide>
        <p15:guide id="9" pos="5222">
          <p15:clr>
            <a:srgbClr val="A4A3A4"/>
          </p15:clr>
        </p15:guide>
        <p15:guide id="10" pos="295">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10">
          <p15:clr>
            <a:srgbClr val="A4A3A4"/>
          </p15:clr>
        </p15:guide>
        <p15:guide id="4"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reur, L (Leontine)" initials="LT" lastIdx="1" clrIdx="0"/>
  <p:cmAuthor id="1" name="Hasselt van, BNHM (Bram)" initials="bnhm" lastIdx="20" clrIdx="1"/>
  <p:cmAuthor id="2" name="Stegeman, HW (Hans)" initials="hws" lastIdx="15" clrIdx="2"/>
  <p:cmAuthor id="3" name="Boonstra, WW (Wim)" initials="BW("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a:srgbClr val="FFFFFF"/>
    <a:srgbClr val="FF6600"/>
    <a:srgbClr val="FFA566"/>
    <a:srgbClr val="FFA366"/>
    <a:srgbClr val="FFE0CC"/>
    <a:srgbClr val="000099"/>
    <a:srgbClr val="4B92DB"/>
    <a:srgbClr val="BF4D00"/>
    <a:srgbClr val="5E2D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Stijl, gemiddeld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Stijl, donker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Stijl, gemiddeld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Stijl, licht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E9639D4-E3E2-4D34-9284-5A2195B3D0D7}" styleName="Stijl, lich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Stijl, licht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16DA210-FB5B-4158-B5E0-FEB733F419BA}" styleName="Stijl, lich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Stijl, licht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2DE63D5-997A-4646-A377-4702673A728D}" styleName="Stijl, licht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Stijl, licht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Stijl, licht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8B1032C-EA38-4F05-BA0D-38AFFFC7BED3}" styleName="Stijl, licht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84E427A-3D55-4303-BF80-6455036E1DE7}" styleName="Stijl, thema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Stijl, thema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Stijl, thema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Stijl, licht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DA37D80-6434-44D0-A028-1B22A696006F}" styleName="Stijl, licht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FECB4D8-DB02-4DC6-A0A2-4F2EBAE1DC90}" styleName="Stijl, gemiddeld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DBED569-4797-4DF1-A0F4-6AAB3CD982D8}" styleName="Stijl, licht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93D81CF-94F2-401A-BA57-92F5A7B2D0C5}" styleName="Stijl, gemiddeld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Stijl, donker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Stijl, licht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85" autoAdjust="0"/>
    <p:restoredTop sz="96000" autoAdjust="0"/>
  </p:normalViewPr>
  <p:slideViewPr>
    <p:cSldViewPr snapToObjects="1">
      <p:cViewPr>
        <p:scale>
          <a:sx n="78" d="100"/>
          <a:sy n="78" d="100"/>
        </p:scale>
        <p:origin x="-1392" y="210"/>
      </p:cViewPr>
      <p:guideLst>
        <p:guide orient="horz" pos="4003"/>
        <p:guide orient="horz" pos="777"/>
        <p:guide orient="horz" pos="1107"/>
        <p:guide orient="horz" pos="3929"/>
        <p:guide orient="horz" pos="1117"/>
        <p:guide pos="2872"/>
        <p:guide pos="294"/>
        <p:guide pos="5387"/>
        <p:guide pos="5222"/>
        <p:guide pos="295"/>
      </p:guideLst>
    </p:cSldViewPr>
  </p:slideViewPr>
  <p:outlineViewPr>
    <p:cViewPr>
      <p:scale>
        <a:sx n="33" d="100"/>
        <a:sy n="33" d="100"/>
      </p:scale>
      <p:origin x="0" y="5190"/>
    </p:cViewPr>
  </p:outlineViewPr>
  <p:notesTextViewPr>
    <p:cViewPr>
      <p:scale>
        <a:sx n="100" d="100"/>
        <a:sy n="100" d="100"/>
      </p:scale>
      <p:origin x="0" y="0"/>
    </p:cViewPr>
  </p:notesTextViewPr>
  <p:sorterViewPr>
    <p:cViewPr>
      <p:scale>
        <a:sx n="85" d="100"/>
        <a:sy n="85" d="100"/>
      </p:scale>
      <p:origin x="0" y="30"/>
    </p:cViewPr>
  </p:sorterViewPr>
  <p:notesViewPr>
    <p:cSldViewPr snapToObjects="1">
      <p:cViewPr>
        <p:scale>
          <a:sx n="70" d="100"/>
          <a:sy n="70" d="100"/>
        </p:scale>
        <p:origin x="-2586" y="996"/>
      </p:cViewPr>
      <p:guideLst>
        <p:guide orient="horz" pos="2880"/>
        <p:guide orient="horz" pos="3110"/>
        <p:guide pos="2160"/>
        <p:guide pos="210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3"/>
            <a:ext cx="4769729" cy="493633"/>
          </a:xfrm>
          <a:prstGeom prst="rect">
            <a:avLst/>
          </a:prstGeom>
        </p:spPr>
        <p:txBody>
          <a:bodyPr vert="horz" lIns="91440" tIns="45720" rIns="91440" bIns="45720" rtlCol="0"/>
          <a:lstStyle>
            <a:lvl1pPr algn="l">
              <a:defRPr sz="1200"/>
            </a:lvl1pPr>
          </a:lstStyle>
          <a:p>
            <a:endParaRPr lang="nl-NL" b="1">
              <a:latin typeface="Corbel"/>
              <a:cs typeface="Corbel"/>
            </a:endParaRPr>
          </a:p>
        </p:txBody>
      </p:sp>
      <p:sp>
        <p:nvSpPr>
          <p:cNvPr id="3" name="Tijdelijke aanduiding voor datum 2"/>
          <p:cNvSpPr>
            <a:spLocks noGrp="1"/>
          </p:cNvSpPr>
          <p:nvPr>
            <p:ph type="dt" sz="quarter" idx="1"/>
          </p:nvPr>
        </p:nvSpPr>
        <p:spPr>
          <a:xfrm>
            <a:off x="5224763" y="3"/>
            <a:ext cx="1442783" cy="493633"/>
          </a:xfrm>
          <a:prstGeom prst="rect">
            <a:avLst/>
          </a:prstGeom>
        </p:spPr>
        <p:txBody>
          <a:bodyPr vert="horz" lIns="91440" tIns="45720" rIns="91440" bIns="45720" rtlCol="0"/>
          <a:lstStyle>
            <a:lvl1pPr algn="r">
              <a:defRPr sz="1200"/>
            </a:lvl1pPr>
          </a:lstStyle>
          <a:p>
            <a:fld id="{1DFF1D61-6A12-B148-B795-5CBE2F827FD7}" type="datetime3">
              <a:rPr lang="nl-NL">
                <a:latin typeface="Corbel"/>
                <a:cs typeface="Corbel"/>
              </a:rPr>
              <a:pPr/>
              <a:t>17/10/16</a:t>
            </a:fld>
            <a:endParaRPr lang="nl-NL">
              <a:latin typeface="Corbel"/>
              <a:cs typeface="Corbel"/>
            </a:endParaRPr>
          </a:p>
        </p:txBody>
      </p:sp>
      <p:sp>
        <p:nvSpPr>
          <p:cNvPr id="4" name="Tijdelijke aanduiding voor voettekst 3"/>
          <p:cNvSpPr>
            <a:spLocks noGrp="1"/>
          </p:cNvSpPr>
          <p:nvPr>
            <p:ph type="ftr" sz="quarter" idx="2"/>
          </p:nvPr>
        </p:nvSpPr>
        <p:spPr>
          <a:xfrm>
            <a:off x="2" y="9377319"/>
            <a:ext cx="5582288" cy="493633"/>
          </a:xfrm>
          <a:prstGeom prst="rect">
            <a:avLst/>
          </a:prstGeom>
        </p:spPr>
        <p:txBody>
          <a:bodyPr vert="horz" lIns="91440" tIns="45720" rIns="91440" bIns="45720" rtlCol="0" anchor="b"/>
          <a:lstStyle>
            <a:lvl1pPr algn="l">
              <a:defRPr sz="1200"/>
            </a:lvl1pPr>
          </a:lstStyle>
          <a:p>
            <a:endParaRPr lang="nl-NL">
              <a:latin typeface="Corbel"/>
              <a:cs typeface="Corbel"/>
            </a:endParaRPr>
          </a:p>
        </p:txBody>
      </p:sp>
      <p:sp>
        <p:nvSpPr>
          <p:cNvPr id="5" name="Tijdelijke aanduiding voor dianummer 4"/>
          <p:cNvSpPr>
            <a:spLocks noGrp="1"/>
          </p:cNvSpPr>
          <p:nvPr>
            <p:ph type="sldNum" sz="quarter" idx="3"/>
          </p:nvPr>
        </p:nvSpPr>
        <p:spPr>
          <a:xfrm>
            <a:off x="5923565" y="9377319"/>
            <a:ext cx="743981" cy="493633"/>
          </a:xfrm>
          <a:prstGeom prst="rect">
            <a:avLst/>
          </a:prstGeom>
        </p:spPr>
        <p:txBody>
          <a:bodyPr vert="horz" lIns="91440" tIns="45720" rIns="91440" bIns="45720" rtlCol="0" anchor="b"/>
          <a:lstStyle>
            <a:lvl1pPr algn="r">
              <a:defRPr sz="1200"/>
            </a:lvl1pPr>
          </a:lstStyle>
          <a:p>
            <a:fld id="{59E047AC-04BA-824E-9526-AEF0380CB1CE}" type="slidenum">
              <a:rPr>
                <a:latin typeface="Corbel"/>
                <a:cs typeface="Corbel"/>
              </a:rPr>
              <a:pPr/>
              <a:t>‹nr.›</a:t>
            </a:fld>
            <a:endParaRPr lang="nl-NL">
              <a:latin typeface="Corbel"/>
              <a:cs typeface="Corbel"/>
            </a:endParaRPr>
          </a:p>
        </p:txBody>
      </p:sp>
    </p:spTree>
    <p:extLst>
      <p:ext uri="{BB962C8B-B14F-4D97-AF65-F5344CB8AC3E}">
        <p14:creationId xmlns:p14="http://schemas.microsoft.com/office/powerpoint/2010/main" val="17018190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3"/>
            <a:ext cx="4919613" cy="493633"/>
          </a:xfrm>
          <a:prstGeom prst="rect">
            <a:avLst/>
          </a:prstGeom>
        </p:spPr>
        <p:txBody>
          <a:bodyPr vert="horz" lIns="91440" tIns="45720" rIns="91440" bIns="45720" rtlCol="0"/>
          <a:lstStyle>
            <a:lvl1pPr algn="l">
              <a:defRPr sz="1200" b="1" i="0">
                <a:latin typeface="Corbel"/>
                <a:cs typeface="Corbel"/>
              </a:defRPr>
            </a:lvl1pPr>
          </a:lstStyle>
          <a:p>
            <a:endParaRPr lang="nl-NL"/>
          </a:p>
        </p:txBody>
      </p:sp>
      <p:sp>
        <p:nvSpPr>
          <p:cNvPr id="3" name="Tijdelijke aanduiding voor datum 2"/>
          <p:cNvSpPr>
            <a:spLocks noGrp="1"/>
          </p:cNvSpPr>
          <p:nvPr>
            <p:ph type="dt" idx="1"/>
          </p:nvPr>
        </p:nvSpPr>
        <p:spPr>
          <a:xfrm>
            <a:off x="5210774" y="3"/>
            <a:ext cx="1456771" cy="493633"/>
          </a:xfrm>
          <a:prstGeom prst="rect">
            <a:avLst/>
          </a:prstGeom>
        </p:spPr>
        <p:txBody>
          <a:bodyPr vert="horz" lIns="91440" tIns="45720" rIns="91440" bIns="45720" rtlCol="0"/>
          <a:lstStyle>
            <a:lvl1pPr algn="r">
              <a:defRPr sz="1200">
                <a:latin typeface="Corbel"/>
                <a:cs typeface="Corbel"/>
              </a:defRPr>
            </a:lvl1pPr>
          </a:lstStyle>
          <a:p>
            <a:fld id="{301EDAA2-3DF6-7940-91E3-A225DE787136}" type="datetime3">
              <a:rPr lang="en-US"/>
              <a:pPr/>
              <a:t>17 October 2016</a:t>
            </a:fld>
            <a:endParaRPr lang="nl-NL"/>
          </a:p>
        </p:txBody>
      </p:sp>
      <p:sp>
        <p:nvSpPr>
          <p:cNvPr id="4" name="Tijdelijke aanduiding voor dia-afbeelding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6" name="Tijdelijke aanduiding voor voettekst 5"/>
          <p:cNvSpPr>
            <a:spLocks noGrp="1"/>
          </p:cNvSpPr>
          <p:nvPr>
            <p:ph type="ftr" sz="quarter" idx="4"/>
          </p:nvPr>
        </p:nvSpPr>
        <p:spPr>
          <a:xfrm>
            <a:off x="0" y="9377319"/>
            <a:ext cx="5557574" cy="493633"/>
          </a:xfrm>
          <a:prstGeom prst="rect">
            <a:avLst/>
          </a:prstGeom>
        </p:spPr>
        <p:txBody>
          <a:bodyPr vert="horz" lIns="91440" tIns="45720" rIns="91440" bIns="45720" rtlCol="0" anchor="b"/>
          <a:lstStyle>
            <a:lvl1pPr algn="l">
              <a:defRPr sz="1200">
                <a:latin typeface="Corbel"/>
                <a:cs typeface="Corbel"/>
              </a:defRPr>
            </a:lvl1pPr>
          </a:lstStyle>
          <a:p>
            <a:endParaRPr lang="nl-NL"/>
          </a:p>
        </p:txBody>
      </p:sp>
      <p:sp>
        <p:nvSpPr>
          <p:cNvPr id="7" name="Tijdelijke aanduiding voor dianummer 6"/>
          <p:cNvSpPr>
            <a:spLocks noGrp="1"/>
          </p:cNvSpPr>
          <p:nvPr>
            <p:ph type="sldNum" sz="quarter" idx="5"/>
          </p:nvPr>
        </p:nvSpPr>
        <p:spPr>
          <a:xfrm>
            <a:off x="5903537" y="9377319"/>
            <a:ext cx="764008" cy="493633"/>
          </a:xfrm>
          <a:prstGeom prst="rect">
            <a:avLst/>
          </a:prstGeom>
        </p:spPr>
        <p:txBody>
          <a:bodyPr vert="horz" lIns="91440" tIns="45720" rIns="91440" bIns="45720" rtlCol="0" anchor="b"/>
          <a:lstStyle>
            <a:lvl1pPr algn="r">
              <a:defRPr sz="1200">
                <a:latin typeface="Corbel"/>
                <a:cs typeface="Corbel"/>
              </a:defRPr>
            </a:lvl1pPr>
          </a:lstStyle>
          <a:p>
            <a:fld id="{1CB5D99F-C216-8C4C-B398-F06F7517D80F}" type="slidenum">
              <a:rPr lang="nl-NL"/>
              <a:pPr/>
              <a:t>‹nr.›</a:t>
            </a:fld>
            <a:endParaRPr lang="nl-NL"/>
          </a:p>
        </p:txBody>
      </p:sp>
    </p:spTree>
    <p:extLst>
      <p:ext uri="{BB962C8B-B14F-4D97-AF65-F5344CB8AC3E}">
        <p14:creationId xmlns:p14="http://schemas.microsoft.com/office/powerpoint/2010/main" val="32861884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lnSpc>
        <a:spcPct val="100000"/>
      </a:lnSpc>
      <a:defRPr sz="1200" kern="1200">
        <a:solidFill>
          <a:schemeClr val="tx1"/>
        </a:solidFill>
        <a:latin typeface="Corbel"/>
        <a:ea typeface="+mn-ea"/>
        <a:cs typeface="Corbel"/>
      </a:defRPr>
    </a:lvl1pPr>
    <a:lvl2pPr marL="176213" indent="-176213" algn="l" defTabSz="457200" rtl="0" eaLnBrk="1" latinLnBrk="0" hangingPunct="1">
      <a:lnSpc>
        <a:spcPct val="100000"/>
      </a:lnSpc>
      <a:buFont typeface="Arial"/>
      <a:buChar char="•"/>
      <a:defRPr sz="1200" kern="1200">
        <a:solidFill>
          <a:schemeClr val="tx1"/>
        </a:solidFill>
        <a:latin typeface="Corbel"/>
        <a:ea typeface="+mn-ea"/>
        <a:cs typeface="Corbel"/>
      </a:defRPr>
    </a:lvl2pPr>
    <a:lvl3pPr marL="361950" indent="-185738" algn="l" defTabSz="457200" rtl="0" eaLnBrk="1" latinLnBrk="0" hangingPunct="1">
      <a:lnSpc>
        <a:spcPct val="100000"/>
      </a:lnSpc>
      <a:buFont typeface="Arial"/>
      <a:buChar char="•"/>
      <a:defRPr sz="1100" kern="1200">
        <a:solidFill>
          <a:schemeClr val="tx1"/>
        </a:solidFill>
        <a:latin typeface="Corbel"/>
        <a:ea typeface="+mn-ea"/>
        <a:cs typeface="Corbel"/>
      </a:defRPr>
    </a:lvl3pPr>
    <a:lvl4pPr marL="536575" indent="-174625" algn="l" defTabSz="457200" rtl="0" eaLnBrk="1" latinLnBrk="0" hangingPunct="1">
      <a:lnSpc>
        <a:spcPct val="100000"/>
      </a:lnSpc>
      <a:buFont typeface="Arial"/>
      <a:buChar char="•"/>
      <a:defRPr sz="1000" kern="1200">
        <a:solidFill>
          <a:schemeClr val="tx1"/>
        </a:solidFill>
        <a:latin typeface="Corbel"/>
        <a:ea typeface="+mn-ea"/>
        <a:cs typeface="Corbel"/>
      </a:defRPr>
    </a:lvl4pPr>
    <a:lvl5pPr marL="712788" indent="-176213" algn="l" defTabSz="457200" rtl="0" eaLnBrk="1" latinLnBrk="0" hangingPunct="1">
      <a:lnSpc>
        <a:spcPct val="100000"/>
      </a:lnSpc>
      <a:buFont typeface="Arial"/>
      <a:buChar char="•"/>
      <a:defRPr sz="1000" kern="1200">
        <a:solidFill>
          <a:schemeClr val="tx1"/>
        </a:solidFill>
        <a:latin typeface="Corbel"/>
        <a:ea typeface="+mn-ea"/>
        <a:cs typeface="Corbel"/>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groenecirkels.nl/nl/groenecirkels/Over-Groene-Cirkels-1/Ambities.htm"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groenecirkels.nl/nl/groenecirkels/Partners.htm"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nnovationquarter.nl/richtlijnen"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wehelpen.nl/wat-is-het/over-wehelpe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866775" y="739775"/>
            <a:ext cx="4935538" cy="3703638"/>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CB5D99F-C216-8C4C-B398-F06F7517D80F}" type="slidenum">
              <a:rPr lang="nl-NL" smtClean="0"/>
              <a:pPr/>
              <a:t>1</a:t>
            </a:fld>
            <a:endParaRPr lang="nl-NL"/>
          </a:p>
        </p:txBody>
      </p:sp>
    </p:spTree>
    <p:extLst>
      <p:ext uri="{BB962C8B-B14F-4D97-AF65-F5344CB8AC3E}">
        <p14:creationId xmlns:p14="http://schemas.microsoft.com/office/powerpoint/2010/main" val="1295994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CB5D99F-C216-8C4C-B398-F06F7517D80F}" type="slidenum">
              <a:rPr lang="nl-NL" smtClean="0"/>
              <a:pPr/>
              <a:t>5</a:t>
            </a:fld>
            <a:endParaRPr lang="nl-NL"/>
          </a:p>
        </p:txBody>
      </p:sp>
    </p:spTree>
    <p:extLst>
      <p:ext uri="{BB962C8B-B14F-4D97-AF65-F5344CB8AC3E}">
        <p14:creationId xmlns:p14="http://schemas.microsoft.com/office/powerpoint/2010/main" val="2195490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CB5D99F-C216-8C4C-B398-F06F7517D80F}" type="slidenum">
              <a:rPr lang="nl-NL" smtClean="0"/>
              <a:pPr/>
              <a:t>6</a:t>
            </a:fld>
            <a:endParaRPr lang="nl-NL"/>
          </a:p>
        </p:txBody>
      </p:sp>
    </p:spTree>
    <p:extLst>
      <p:ext uri="{BB962C8B-B14F-4D97-AF65-F5344CB8AC3E}">
        <p14:creationId xmlns:p14="http://schemas.microsoft.com/office/powerpoint/2010/main" val="1901767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i="1" dirty="0" smtClean="0"/>
              <a:t>Banking </a:t>
            </a:r>
            <a:r>
              <a:rPr lang="nl-NL" b="1" i="1" dirty="0" err="1"/>
              <a:t>for</a:t>
            </a:r>
            <a:r>
              <a:rPr lang="nl-NL" b="1" i="1" dirty="0"/>
              <a:t> Food </a:t>
            </a:r>
            <a:r>
              <a:rPr lang="nl-NL" dirty="0"/>
              <a:t>is de visie van de Rabobank op landbouw en voedsel voor meer dan negen miljard mensen in 2050. Waarom houdt de Rabobank zich hier als bank mee bezig, buiten én binnen Nederland? Het heeft alles te maken met de ambitie én de oorsprong van de bank. De Rabobank kent food </a:t>
            </a:r>
            <a:r>
              <a:rPr lang="nl-NL" dirty="0" err="1"/>
              <a:t>and</a:t>
            </a:r>
            <a:r>
              <a:rPr lang="nl-NL" dirty="0"/>
              <a:t> </a:t>
            </a:r>
            <a:r>
              <a:rPr lang="nl-NL" dirty="0" err="1"/>
              <a:t>agri</a:t>
            </a:r>
            <a:r>
              <a:rPr lang="nl-NL" dirty="0"/>
              <a:t> van haver tot gort.</a:t>
            </a:r>
          </a:p>
          <a:p>
            <a:r>
              <a:rPr lang="nl-NL" dirty="0"/>
              <a:t>De uitdagingen zijn groot in de wereld van landbouw en voedsel. De Rabobank ziet het als haar opdracht om bij te dragen aan het duurzamer voeden van de wereld, door economisch succes en groei te faciliteren van klanten en de </a:t>
            </a:r>
            <a:r>
              <a:rPr lang="nl-NL" dirty="0" smtClean="0"/>
              <a:t>gemeenschappen waarin </a:t>
            </a:r>
            <a:r>
              <a:rPr lang="nl-NL" dirty="0"/>
              <a:t>ze opereren.</a:t>
            </a:r>
          </a:p>
          <a:p>
            <a:r>
              <a:rPr lang="nl-NL" dirty="0"/>
              <a:t>De Rabobank onderneemt in veel landen al activiteiten die passen bij deze ambitie. </a:t>
            </a:r>
            <a:r>
              <a:rPr lang="nl-NL" dirty="0" smtClean="0"/>
              <a:t>Deze ambitie streven </a:t>
            </a:r>
            <a:r>
              <a:rPr lang="nl-NL" dirty="0"/>
              <a:t>we na om bijvoorbeeld meer boeren en tuinders wereldwijd via financiering en ondersteuning in staat te stellen om meer, efficiënter en duurzamer te produceren. Maar ook om voedselketens te versterken door optimalisatie en financiering, door deelname aan initiatieven voor duurzame voedselzekerheid, door het stimuleren van het maatschappelijk debat en door een bijdrage te leveren aan de (innovatie) financieringen die nodig zijn</a:t>
            </a:r>
            <a:r>
              <a:rPr lang="nl-NL" dirty="0" smtClean="0"/>
              <a:t>.</a:t>
            </a:r>
          </a:p>
          <a:p>
            <a:endParaRPr lang="nl-NL" dirty="0"/>
          </a:p>
          <a:p>
            <a:r>
              <a:rPr lang="nl-NL" dirty="0"/>
              <a:t>Meer info: https://www.rabobank.com/nl/about-rabobank/food-agribusiness/what-we-do-banking-for-food/index.html</a:t>
            </a:r>
          </a:p>
          <a:p>
            <a:endParaRPr lang="nl-NL" b="1" dirty="0" smtClean="0"/>
          </a:p>
          <a:p>
            <a:endParaRPr lang="nl-NL" b="1" dirty="0"/>
          </a:p>
        </p:txBody>
      </p:sp>
      <p:sp>
        <p:nvSpPr>
          <p:cNvPr id="4" name="Tijdelijke aanduiding voor dianummer 3"/>
          <p:cNvSpPr>
            <a:spLocks noGrp="1"/>
          </p:cNvSpPr>
          <p:nvPr>
            <p:ph type="sldNum" sz="quarter" idx="10"/>
          </p:nvPr>
        </p:nvSpPr>
        <p:spPr/>
        <p:txBody>
          <a:bodyPr/>
          <a:lstStyle/>
          <a:p>
            <a:fld id="{1CB5D99F-C216-8C4C-B398-F06F7517D80F}" type="slidenum">
              <a:rPr lang="nl-NL" smtClean="0"/>
              <a:pPr/>
              <a:t>7</a:t>
            </a:fld>
            <a:endParaRPr lang="nl-NL"/>
          </a:p>
        </p:txBody>
      </p:sp>
    </p:spTree>
    <p:extLst>
      <p:ext uri="{BB962C8B-B14F-4D97-AF65-F5344CB8AC3E}">
        <p14:creationId xmlns:p14="http://schemas.microsoft.com/office/powerpoint/2010/main" val="1589192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fontAlgn="base"/>
            <a:r>
              <a:rPr lang="nl-NL" b="1" i="1" dirty="0"/>
              <a:t>Groene Cirkels</a:t>
            </a:r>
          </a:p>
          <a:p>
            <a:pPr fontAlgn="base"/>
            <a:r>
              <a:rPr lang="nl-NL" dirty="0"/>
              <a:t>Een </a:t>
            </a:r>
            <a:r>
              <a:rPr lang="nl-NL" dirty="0" err="1"/>
              <a:t>klimaatneutrale</a:t>
            </a:r>
            <a:r>
              <a:rPr lang="nl-NL" dirty="0"/>
              <a:t> HEINEKEN brouwerij, een duurzame economie én een aangename leefomgeving in de regio Zoeterwoude. Dat zijn de ambities waarvoor Groene Cirkels zich inzet. Dat doet zij door de natuur als uitgangspunt te nemen en programma’s te realiseren rond de onderwerpen energie, water, grondstoffen, mobiliteit en leefomgeving. Het initiatief Groene Cirkels, gevormd door multinational HEINEKEN, provincie Zuid-Holland en kennispartner Wageningen </a:t>
            </a:r>
            <a:r>
              <a:rPr lang="nl-NL" dirty="0" err="1"/>
              <a:t>Environmental</a:t>
            </a:r>
            <a:r>
              <a:rPr lang="nl-NL" dirty="0"/>
              <a:t> Research (</a:t>
            </a:r>
            <a:r>
              <a:rPr lang="nl-NL" dirty="0" err="1"/>
              <a:t>Alterra</a:t>
            </a:r>
            <a:r>
              <a:rPr lang="nl-NL" dirty="0"/>
              <a:t>), wil graag de voor deze ambities benodigde partijen aan zich binden en een voorbeeld van wereldklasse zijn.</a:t>
            </a:r>
          </a:p>
          <a:p>
            <a:pPr fontAlgn="base"/>
            <a:r>
              <a:rPr lang="nl-NL" dirty="0"/>
              <a:t>Groene Cirkels koerst op een transitie naar duurzaam ruimtegebruik, met de verduurzaming van de HEINEKEN Brouwerij Zoeterwoude als vliegwiel. Er zijn vele onzekerheden en het resultaat van deze samenwerking hangt af van vele factoren. Toch schromen we niet om onze </a:t>
            </a:r>
            <a:r>
              <a:rPr lang="nl-NL" u="sng" dirty="0">
                <a:hlinkClick r:id="rId3" tooltip="Ambities"/>
              </a:rPr>
              <a:t>ambities</a:t>
            </a:r>
            <a:r>
              <a:rPr lang="nl-NL" dirty="0"/>
              <a:t> concreet te formuleren. Want door dat te doen, leggen we de lat hoog voor onszelf en anderen en laten we zien welke koers we willen varen. We gaan meten wat we bereiken, zullen leren onderweg en stellen waar nodig onze koers bij.</a:t>
            </a:r>
          </a:p>
          <a:p>
            <a:pPr fontAlgn="base"/>
            <a:r>
              <a:rPr lang="nl-NL" dirty="0"/>
              <a:t>Groene Cirkels dient als een platform voor bedrijven, ondernemers en kennisinstellingen in de regio. </a:t>
            </a:r>
            <a:r>
              <a:rPr lang="nl-NL" u="sng" dirty="0">
                <a:hlinkClick r:id="rId4" tooltip="Partners"/>
              </a:rPr>
              <a:t>Partijen</a:t>
            </a:r>
            <a:r>
              <a:rPr lang="nl-NL" dirty="0"/>
              <a:t> haken aan om hun eigen duurzame ambities en de gemeenschappelijke ambities binnen Groene Cirkels te verwezenlijken. Door het verbinden van de partijen worden de duurzaamheidsambities van de provincie versneld en worden er unieke projecten van wereldklasse ontwikkeld</a:t>
            </a:r>
            <a:r>
              <a:rPr lang="nl-NL" dirty="0" smtClean="0"/>
              <a:t>.</a:t>
            </a:r>
          </a:p>
          <a:p>
            <a:pPr fontAlgn="base"/>
            <a:endParaRPr lang="nl-NL" dirty="0"/>
          </a:p>
          <a:p>
            <a:pPr fontAlgn="base"/>
            <a:r>
              <a:rPr lang="nl-NL" dirty="0" smtClean="0"/>
              <a:t>Meer info: http</a:t>
            </a:r>
            <a:r>
              <a:rPr lang="nl-NL" dirty="0"/>
              <a:t>://www.groenecirkels.nl/nl/groenecirkels.htm</a:t>
            </a:r>
          </a:p>
          <a:p>
            <a:endParaRPr lang="nl-NL" dirty="0"/>
          </a:p>
        </p:txBody>
      </p:sp>
      <p:sp>
        <p:nvSpPr>
          <p:cNvPr id="4" name="Tijdelijke aanduiding voor dianummer 3"/>
          <p:cNvSpPr>
            <a:spLocks noGrp="1"/>
          </p:cNvSpPr>
          <p:nvPr>
            <p:ph type="sldNum" sz="quarter" idx="10"/>
          </p:nvPr>
        </p:nvSpPr>
        <p:spPr/>
        <p:txBody>
          <a:bodyPr/>
          <a:lstStyle/>
          <a:p>
            <a:fld id="{1CB5D99F-C216-8C4C-B398-F06F7517D80F}" type="slidenum">
              <a:rPr lang="nl-NL" smtClean="0"/>
              <a:pPr/>
              <a:t>8</a:t>
            </a:fld>
            <a:endParaRPr lang="nl-NL"/>
          </a:p>
        </p:txBody>
      </p:sp>
    </p:spTree>
    <p:extLst>
      <p:ext uri="{BB962C8B-B14F-4D97-AF65-F5344CB8AC3E}">
        <p14:creationId xmlns:p14="http://schemas.microsoft.com/office/powerpoint/2010/main" val="2687230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err="1"/>
              <a:t>I</a:t>
            </a:r>
            <a:r>
              <a:rPr lang="nl-NL" b="1" i="1" dirty="0" err="1" smtClean="0"/>
              <a:t>nnovation</a:t>
            </a:r>
            <a:r>
              <a:rPr lang="nl-NL" b="1" i="1" dirty="0" smtClean="0"/>
              <a:t> </a:t>
            </a:r>
            <a:r>
              <a:rPr lang="nl-NL" b="1" i="1" dirty="0" err="1"/>
              <a:t>Quarter</a:t>
            </a:r>
            <a:r>
              <a:rPr lang="nl-NL" b="1" dirty="0"/>
              <a:t>: Investeren en innoveren in Zuid-Holland</a:t>
            </a:r>
          </a:p>
          <a:p>
            <a:endParaRPr lang="nl-NL" b="1" dirty="0"/>
          </a:p>
          <a:p>
            <a:r>
              <a:rPr lang="nl-NL" b="1" dirty="0"/>
              <a:t>Wij geven regionale ondernemingen de kans om innovatieve ambities waar te maken.</a:t>
            </a:r>
          </a:p>
          <a:p>
            <a:r>
              <a:rPr lang="nl-NL" dirty="0"/>
              <a:t>Voor succesvol innoveren is geld nodig. Ons investeringsfonds biedt jonge technologiebedrijven en </a:t>
            </a:r>
            <a:r>
              <a:rPr lang="nl-NL" dirty="0" err="1"/>
              <a:t>MKB’ers</a:t>
            </a:r>
            <a:r>
              <a:rPr lang="nl-NL" dirty="0"/>
              <a:t> met groeiplannen in de regio durfkapitaal om innovaties naar de markt te brengen. Onze ambitie: de regionale economie naar een hoger niveau tillen.</a:t>
            </a:r>
          </a:p>
          <a:p>
            <a:r>
              <a:rPr lang="nl-NL" b="1" dirty="0"/>
              <a:t>Wij werken samen</a:t>
            </a:r>
          </a:p>
          <a:p>
            <a:r>
              <a:rPr lang="nl-NL" dirty="0" err="1"/>
              <a:t>InnovationQuarter</a:t>
            </a:r>
            <a:r>
              <a:rPr lang="nl-NL" dirty="0"/>
              <a:t> financiert in de vorm van een aandelenparticipatie en/of een lening in de onderneming. Samenwerken staat hierbij centraal, want voor onze financiering geldt dat er (private) co-investeerders zijn of worden gevonden. Het </a:t>
            </a:r>
            <a:r>
              <a:rPr lang="nl-NL" dirty="0" err="1"/>
              <a:t>InnovationQuarter</a:t>
            </a:r>
            <a:r>
              <a:rPr lang="nl-NL" dirty="0"/>
              <a:t> fonds is de brug naar andere investeerders: door onze commitment investeren zij sneller. Onze participaties kennen een maximale investeringsomvang van €2,5 miljoen en zijn altijd een minderheidsbelang.</a:t>
            </a:r>
          </a:p>
          <a:p>
            <a:r>
              <a:rPr lang="nl-NL" b="1" dirty="0"/>
              <a:t>Hoe kom ik in aanmerking?</a:t>
            </a:r>
          </a:p>
          <a:p>
            <a:r>
              <a:rPr lang="nl-NL" dirty="0"/>
              <a:t>Het investeringsfonds richt zich primair op de vier regionale speerpuntsectoren: </a:t>
            </a:r>
            <a:r>
              <a:rPr lang="nl-NL" dirty="0" err="1"/>
              <a:t>Cleantech</a:t>
            </a:r>
            <a:r>
              <a:rPr lang="nl-NL" dirty="0"/>
              <a:t>, Life Sciences &amp; Health, Safety &amp; Security en </a:t>
            </a:r>
            <a:r>
              <a:rPr lang="nl-NL" dirty="0" err="1"/>
              <a:t>Horticulture</a:t>
            </a:r>
            <a:r>
              <a:rPr lang="nl-NL" dirty="0"/>
              <a:t>. Ook in innovatieve ondernemers uit andere topsectoren zijn we geïnteresseerd. Om in aanmerking te komen voor financiering gelden wel voorwaarden, zoals een sterk innovatief product en aantoonbare impact op de regio. Uiteraard moet ook de business case kloppen. Maak vóór aanmelding alvast een inschatting of uw onderneming binnen de richtlijnen valt: </a:t>
            </a:r>
            <a:r>
              <a:rPr lang="nl-NL" dirty="0" err="1"/>
              <a:t>kijk</a:t>
            </a:r>
            <a:r>
              <a:rPr lang="nl-NL" dirty="0" err="1">
                <a:hlinkClick r:id="rId3"/>
              </a:rPr>
              <a:t>hier</a:t>
            </a:r>
            <a:r>
              <a:rPr lang="nl-NL" dirty="0"/>
              <a:t>.</a:t>
            </a:r>
          </a:p>
          <a:p>
            <a:r>
              <a:rPr lang="nl-NL" b="1" dirty="0"/>
              <a:t>Meer dan alleen financiering</a:t>
            </a:r>
          </a:p>
          <a:p>
            <a:r>
              <a:rPr lang="nl-NL" dirty="0"/>
              <a:t>Ook wanneer de onderneming niet direct binnen de ingangskaders valt, kan het zinvol zijn om contact met ons op te nemen. </a:t>
            </a:r>
            <a:r>
              <a:rPr lang="nl-NL" dirty="0" err="1"/>
              <a:t>InnovationQuarter</a:t>
            </a:r>
            <a:r>
              <a:rPr lang="nl-NL" dirty="0"/>
              <a:t> helpt om de juiste weg in het financieringslandschap te vinden. Wij kunnen u doorverwijzen naar de juiste partijen.</a:t>
            </a:r>
          </a:p>
          <a:p>
            <a:endParaRPr lang="nl-NL" dirty="0"/>
          </a:p>
          <a:p>
            <a:r>
              <a:rPr lang="nl-NL" dirty="0"/>
              <a:t>Meer info: http://www.innovationquarter.nl/diensten/investeren</a:t>
            </a:r>
          </a:p>
          <a:p>
            <a:endParaRPr lang="nl-NL" dirty="0"/>
          </a:p>
        </p:txBody>
      </p:sp>
      <p:sp>
        <p:nvSpPr>
          <p:cNvPr id="4" name="Tijdelijke aanduiding voor dianummer 3"/>
          <p:cNvSpPr>
            <a:spLocks noGrp="1"/>
          </p:cNvSpPr>
          <p:nvPr>
            <p:ph type="sldNum" sz="quarter" idx="10"/>
          </p:nvPr>
        </p:nvSpPr>
        <p:spPr/>
        <p:txBody>
          <a:bodyPr/>
          <a:lstStyle/>
          <a:p>
            <a:fld id="{1CB5D99F-C216-8C4C-B398-F06F7517D80F}" type="slidenum">
              <a:rPr lang="nl-NL" smtClean="0"/>
              <a:pPr/>
              <a:t>9</a:t>
            </a:fld>
            <a:endParaRPr lang="nl-NL"/>
          </a:p>
        </p:txBody>
      </p:sp>
    </p:spTree>
    <p:extLst>
      <p:ext uri="{BB962C8B-B14F-4D97-AF65-F5344CB8AC3E}">
        <p14:creationId xmlns:p14="http://schemas.microsoft.com/office/powerpoint/2010/main" val="3660448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u="sng" dirty="0"/>
              <a:t>Over de coöperatie </a:t>
            </a:r>
            <a:r>
              <a:rPr lang="nl-NL" b="1" i="1" u="sng" dirty="0" err="1" smtClean="0"/>
              <a:t>WeHelpen</a:t>
            </a:r>
            <a:endParaRPr lang="nl-NL" b="1" i="1" u="sng" dirty="0" smtClean="0"/>
          </a:p>
          <a:p>
            <a:endParaRPr lang="nl-NL" dirty="0" smtClean="0"/>
          </a:p>
          <a:p>
            <a:r>
              <a:rPr lang="nl-NL" dirty="0" err="1" smtClean="0"/>
              <a:t>WeHelpen</a:t>
            </a:r>
            <a:r>
              <a:rPr lang="nl-NL" dirty="0" smtClean="0"/>
              <a:t> is een Internet-platform voor vraag en aanbod op het gebied van zorg. </a:t>
            </a:r>
            <a:r>
              <a:rPr lang="nl-NL" dirty="0" err="1" smtClean="0"/>
              <a:t>WeHelpen</a:t>
            </a:r>
            <a:r>
              <a:rPr lang="nl-NL" dirty="0" smtClean="0"/>
              <a:t> </a:t>
            </a:r>
            <a:r>
              <a:rPr lang="nl-NL" dirty="0"/>
              <a:t>wil eraan bijdragen dat mensen elkaar vinden als ze hulp kunnen gebruiken of hulp willen aanbieden. </a:t>
            </a:r>
            <a:r>
              <a:rPr lang="nl-NL" dirty="0" err="1"/>
              <a:t>WeHelpen</a:t>
            </a:r>
            <a:r>
              <a:rPr lang="nl-NL" dirty="0"/>
              <a:t> is er voor iedereen die een ander helpt of geholpen wordt. Voor mantelzorgers, vrijwilligers, professionals en iedereen die best eens een keer een handje wil helpen of zelf een hulpvraag heeft. </a:t>
            </a:r>
            <a:endParaRPr lang="nl-NL" dirty="0" smtClean="0"/>
          </a:p>
          <a:p>
            <a:endParaRPr lang="nl-NL" dirty="0"/>
          </a:p>
          <a:p>
            <a:r>
              <a:rPr lang="nl-NL" dirty="0" err="1" smtClean="0"/>
              <a:t>WeHelpen</a:t>
            </a:r>
            <a:r>
              <a:rPr lang="nl-NL" dirty="0" smtClean="0"/>
              <a:t> </a:t>
            </a:r>
            <a:r>
              <a:rPr lang="nl-NL" dirty="0"/>
              <a:t>is een coöperatie en opgericht door Achmea, Bureauvijftig, CZ, </a:t>
            </a:r>
            <a:r>
              <a:rPr lang="nl-NL" dirty="0" err="1"/>
              <a:t>Menzis</a:t>
            </a:r>
            <a:r>
              <a:rPr lang="nl-NL" dirty="0"/>
              <a:t>, PGGM, Rabobank, The </a:t>
            </a:r>
            <a:r>
              <a:rPr lang="nl-NL" dirty="0" err="1"/>
              <a:t>Caretakers</a:t>
            </a:r>
            <a:r>
              <a:rPr lang="nl-NL" dirty="0"/>
              <a:t> en </a:t>
            </a:r>
            <a:r>
              <a:rPr lang="nl-NL" dirty="0" err="1"/>
              <a:t>VitaValley</a:t>
            </a:r>
            <a:r>
              <a:rPr lang="nl-NL" dirty="0"/>
              <a:t>. Zij stimuleren het bieden van hulp en het helpen van elkaar via de website www.wehelpen.nl. Andere coöperatieleden zijn: </a:t>
            </a:r>
          </a:p>
          <a:p>
            <a:r>
              <a:rPr lang="nl-NL" dirty="0"/>
              <a:t>Gemeenten, zoals Groningen, Dordrecht, Tilburg, Kollumerland, Best en Heerlen.</a:t>
            </a:r>
          </a:p>
          <a:p>
            <a:r>
              <a:rPr lang="nl-NL" dirty="0"/>
              <a:t>Zorgverzekeraars, zoals coöperatie VGZ en Zilveren Kruis.</a:t>
            </a:r>
          </a:p>
          <a:p>
            <a:r>
              <a:rPr lang="nl-NL" dirty="0"/>
              <a:t>Maatschappelijke organisaties, zoals </a:t>
            </a:r>
            <a:r>
              <a:rPr lang="nl-NL" dirty="0" err="1"/>
              <a:t>Actiz</a:t>
            </a:r>
            <a:r>
              <a:rPr lang="nl-NL" dirty="0"/>
              <a:t>, Hulst voor Elkaar, </a:t>
            </a:r>
            <a:r>
              <a:rPr lang="nl-NL" dirty="0" err="1"/>
              <a:t>ContourdeTwern</a:t>
            </a:r>
            <a:r>
              <a:rPr lang="nl-NL" dirty="0"/>
              <a:t>, </a:t>
            </a:r>
            <a:r>
              <a:rPr lang="nl-NL" dirty="0" err="1"/>
              <a:t>Humanitas</a:t>
            </a:r>
            <a:r>
              <a:rPr lang="nl-NL" dirty="0"/>
              <a:t> en de </a:t>
            </a:r>
            <a:r>
              <a:rPr lang="nl-NL" dirty="0" err="1"/>
              <a:t>Lumens</a:t>
            </a:r>
            <a:r>
              <a:rPr lang="nl-NL" dirty="0"/>
              <a:t> groep.</a:t>
            </a:r>
          </a:p>
          <a:p>
            <a:r>
              <a:rPr lang="nl-NL" dirty="0"/>
              <a:t>Ambassadeurleden, zoals ANBO, MEE Nederland en Stichting Present</a:t>
            </a:r>
            <a:r>
              <a:rPr lang="nl-NL" dirty="0" smtClean="0"/>
              <a:t>.</a:t>
            </a:r>
          </a:p>
          <a:p>
            <a:endParaRPr lang="nl-NL" dirty="0"/>
          </a:p>
          <a:p>
            <a:r>
              <a:rPr lang="nl-NL" dirty="0"/>
              <a:t>Meer info: </a:t>
            </a:r>
            <a:r>
              <a:rPr lang="nl-NL" dirty="0">
                <a:hlinkClick r:id="rId3"/>
              </a:rPr>
              <a:t>https://www.wehelpen.nl/wat-is-het/over-wehelpen</a:t>
            </a:r>
            <a:r>
              <a:rPr lang="nl-NL" dirty="0" smtClean="0">
                <a:hlinkClick r:id="rId3"/>
              </a:rPr>
              <a:t>/</a:t>
            </a:r>
            <a:endParaRPr lang="nl-NL" dirty="0" smtClean="0"/>
          </a:p>
          <a:p>
            <a:endParaRPr lang="nl-NL" dirty="0"/>
          </a:p>
          <a:p>
            <a:r>
              <a:rPr lang="nl-NL" b="1" i="1" u="sng" dirty="0" smtClean="0"/>
              <a:t>Samen Bankieren </a:t>
            </a:r>
          </a:p>
          <a:p>
            <a:endParaRPr lang="nl-NL" dirty="0" smtClean="0"/>
          </a:p>
          <a:p>
            <a:r>
              <a:rPr lang="nl-NL" dirty="0" smtClean="0"/>
              <a:t>Samen Bankieren omvat allerlei hulpmiddelen die Rabobank inzet om financiële diensten bereikbaar te maken en houden voor ouderen en mensen met </a:t>
            </a:r>
            <a:r>
              <a:rPr lang="nl-NL" dirty="0" smtClean="0"/>
              <a:t>een  </a:t>
            </a:r>
            <a:r>
              <a:rPr lang="nl-NL" dirty="0" smtClean="0"/>
              <a:t>beperking. </a:t>
            </a:r>
          </a:p>
          <a:p>
            <a:endParaRPr lang="nl-NL" dirty="0"/>
          </a:p>
          <a:p>
            <a:r>
              <a:rPr lang="nl-NL" dirty="0" smtClean="0"/>
              <a:t>Meer info: https</a:t>
            </a:r>
            <a:r>
              <a:rPr lang="nl-NL" dirty="0"/>
              <a:t>://www.rabobank.nl/particulieren/toegankelijkheid/</a:t>
            </a:r>
          </a:p>
          <a:p>
            <a:endParaRPr lang="nl-NL" dirty="0"/>
          </a:p>
        </p:txBody>
      </p:sp>
      <p:sp>
        <p:nvSpPr>
          <p:cNvPr id="4" name="Tijdelijke aanduiding voor dianummer 3"/>
          <p:cNvSpPr>
            <a:spLocks noGrp="1"/>
          </p:cNvSpPr>
          <p:nvPr>
            <p:ph type="sldNum" sz="quarter" idx="10"/>
          </p:nvPr>
        </p:nvSpPr>
        <p:spPr/>
        <p:txBody>
          <a:bodyPr/>
          <a:lstStyle/>
          <a:p>
            <a:fld id="{1CB5D99F-C216-8C4C-B398-F06F7517D80F}" type="slidenum">
              <a:rPr lang="nl-NL" smtClean="0"/>
              <a:pPr/>
              <a:t>10</a:t>
            </a:fld>
            <a:endParaRPr lang="nl-NL"/>
          </a:p>
        </p:txBody>
      </p:sp>
    </p:spTree>
    <p:extLst>
      <p:ext uri="{BB962C8B-B14F-4D97-AF65-F5344CB8AC3E}">
        <p14:creationId xmlns:p14="http://schemas.microsoft.com/office/powerpoint/2010/main" val="1110362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866775" y="739775"/>
            <a:ext cx="4935538" cy="3703638"/>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CB5D99F-C216-8C4C-B398-F06F7517D80F}" type="slidenum">
              <a:rPr lang="nl-NL" smtClean="0"/>
              <a:pPr/>
              <a:t>11</a:t>
            </a:fld>
            <a:endParaRPr lang="nl-NL"/>
          </a:p>
        </p:txBody>
      </p:sp>
    </p:spTree>
    <p:extLst>
      <p:ext uri="{BB962C8B-B14F-4D97-AF65-F5344CB8AC3E}">
        <p14:creationId xmlns:p14="http://schemas.microsoft.com/office/powerpoint/2010/main" val="760364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Rechthoek 1"/>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marL="0" marR="0" indent="0" algn="ctr" defTabSz="914400" eaLnBrk="1" fontAlgn="auto" latinLnBrk="0" hangingPunct="1">
              <a:lnSpc>
                <a:spcPct val="110000"/>
              </a:lnSpc>
              <a:spcBef>
                <a:spcPts val="0"/>
              </a:spcBef>
              <a:spcAft>
                <a:spcPts val="0"/>
              </a:spcAft>
              <a:buClrTx/>
              <a:buSzTx/>
              <a:buFontTx/>
              <a:buNone/>
              <a:tabLst/>
            </a:pPr>
            <a:endParaRPr kumimoji="0" lang="nl-NL" sz="1800" b="0" i="0" u="none" strike="noStrike" kern="0" cap="none" spc="0" normalizeH="0" baseline="0" noProof="0" dirty="0">
              <a:ln>
                <a:noFill/>
              </a:ln>
              <a:solidFill>
                <a:srgbClr val="000000"/>
              </a:solidFill>
              <a:effectLst/>
              <a:uLnTx/>
              <a:uFillTx/>
              <a:ea typeface="+mn-ea"/>
              <a:cs typeface="Myriad Pro"/>
            </a:endParaRPr>
          </a:p>
        </p:txBody>
      </p:sp>
      <p:sp>
        <p:nvSpPr>
          <p:cNvPr id="3" name="Subtitel 2"/>
          <p:cNvSpPr>
            <a:spLocks noGrp="1"/>
          </p:cNvSpPr>
          <p:nvPr>
            <p:ph type="subTitle" idx="1" hasCustomPrompt="1"/>
          </p:nvPr>
        </p:nvSpPr>
        <p:spPr>
          <a:xfrm>
            <a:off x="1920875" y="4571102"/>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36000" rIns="108000" bIns="54000" numCol="1" spcCol="0" rtlCol="0" fromWordArt="0" anchor="t" anchorCtr="0" forceAA="0" compatLnSpc="1">
            <a:prstTxWarp prst="textNoShape">
              <a:avLst/>
            </a:prstTxWarp>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dirty="0"/>
              <a:t>Click to enter subtitle</a:t>
            </a:r>
            <a:endParaRPr lang="nl-NL" dirty="0"/>
          </a:p>
        </p:txBody>
      </p:sp>
      <p:sp>
        <p:nvSpPr>
          <p:cNvPr id="11" name="Tijdelijke aanduiding voor afbeelding 2"/>
          <p:cNvSpPr>
            <a:spLocks noGrp="1"/>
          </p:cNvSpPr>
          <p:nvPr>
            <p:ph type="pic" idx="12" hasCustomPrompt="1"/>
          </p:nvPr>
        </p:nvSpPr>
        <p:spPr>
          <a:xfrm>
            <a:off x="0" y="0"/>
            <a:ext cx="9144000" cy="4552921"/>
          </a:xfrm>
          <a:prstGeom prst="rect">
            <a:avLst/>
          </a:prstGeom>
          <a:solidFill>
            <a:schemeClr val="bg2"/>
          </a:solidFill>
          <a:ln>
            <a:noFill/>
          </a:ln>
        </p:spPr>
        <p:txBody>
          <a:bodyPr tIns="864000" anchor="ct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the icon to add an image.</a:t>
            </a:r>
            <a:r>
              <a:rPr lang="nl-NL" dirty="0"/>
              <a:t/>
            </a:r>
            <a:br>
              <a:rPr lang="nl-NL" dirty="0"/>
            </a:br>
            <a:r>
              <a:rPr lang="nl-NL" dirty="0"/>
              <a:t>(</a:t>
            </a:r>
            <a:r>
              <a:rPr lang="en-US" dirty="0"/>
              <a:t>The image will be automatically placed inside this grey box)</a:t>
            </a:r>
            <a:endParaRPr lang="nl-NL" dirty="0"/>
          </a:p>
        </p:txBody>
      </p:sp>
      <p:sp>
        <p:nvSpPr>
          <p:cNvPr id="8" name="Tijdelijke aanduiding voor tekst 7"/>
          <p:cNvSpPr>
            <a:spLocks noGrp="1"/>
          </p:cNvSpPr>
          <p:nvPr>
            <p:ph type="body" sz="quarter" idx="11" hasCustomPrompt="1"/>
          </p:nvPr>
        </p:nvSpPr>
        <p:spPr>
          <a:xfrm flipH="1">
            <a:off x="1943996" y="6172203"/>
            <a:ext cx="4068003" cy="349702"/>
          </a:xfrm>
          <a:prstGeom prst="rect">
            <a:avLst/>
          </a:prstGeom>
        </p:spPr>
        <p:txBody>
          <a:bodyPr wrap="square" lIns="144000" tIns="36000" rIns="144000" bIns="36000" anchor="b">
            <a:spAutoFit/>
          </a:bodyPr>
          <a:lstStyle>
            <a:lvl1pPr marL="0" indent="0">
              <a:spcBef>
                <a:spcPts val="0"/>
              </a:spcBef>
              <a:buNone/>
              <a:defRPr sz="1800" b="0" i="0" baseline="0">
                <a:solidFill>
                  <a:schemeClr val="tx1">
                    <a:lumMod val="50000"/>
                    <a:lumOff val="50000"/>
                  </a:schemeClr>
                </a:solidFill>
                <a:latin typeface="+mn-lt"/>
                <a:cs typeface="Myriad Pro" pitchFamily="34" charset="0"/>
              </a:defRPr>
            </a:lvl1pPr>
          </a:lstStyle>
          <a:p>
            <a:pPr lvl="0"/>
            <a:r>
              <a:rPr lang="en-US" dirty="0"/>
              <a:t>Name speaker  –  Date</a:t>
            </a:r>
          </a:p>
        </p:txBody>
      </p:sp>
      <p:sp>
        <p:nvSpPr>
          <p:cNvPr id="13" name="Rechthoek 12"/>
          <p:cNvSpPr/>
          <p:nvPr userDrawn="1"/>
        </p:nvSpPr>
        <p:spPr>
          <a:xfrm>
            <a:off x="5892801" y="4572688"/>
            <a:ext cx="194334" cy="208068"/>
          </a:xfrm>
          <a:prstGeom prst="rect">
            <a:avLst/>
          </a:prstGeom>
          <a:solidFill>
            <a:srgbClr val="FF4D00"/>
          </a:solidFill>
          <a:ln w="19050" cap="flat" cmpd="sng" algn="ctr">
            <a:no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spAutoFit/>
          </a:bodyPr>
          <a:lstStyle/>
          <a:p>
            <a:pPr marL="0" marR="0" indent="0" algn="ctr" defTabSz="914400" eaLnBrk="1" fontAlgn="auto" latinLnBrk="0" hangingPunct="1">
              <a:lnSpc>
                <a:spcPct val="110000"/>
              </a:lnSpc>
              <a:spcBef>
                <a:spcPts val="0"/>
              </a:spcBef>
              <a:spcAft>
                <a:spcPts val="0"/>
              </a:spcAft>
              <a:buClrTx/>
              <a:buSzTx/>
              <a:buFontTx/>
              <a:buNone/>
              <a:tabLst/>
            </a:pPr>
            <a:endParaRPr kumimoji="0" lang="nl-NL" sz="1800" b="0" i="0" u="none" strike="noStrike" kern="0" cap="none" spc="0" normalizeH="0" baseline="0" noProof="0" dirty="0">
              <a:ln>
                <a:noFill/>
              </a:ln>
              <a:solidFill>
                <a:srgbClr val="000000"/>
              </a:solidFill>
              <a:effectLst/>
              <a:uLnTx/>
              <a:uFillTx/>
              <a:latin typeface="Myriad Pro"/>
              <a:ea typeface="+mn-ea"/>
              <a:cs typeface="Myriad Pro"/>
            </a:endParaRPr>
          </a:p>
        </p:txBody>
      </p:sp>
      <p:sp>
        <p:nvSpPr>
          <p:cNvPr id="15" name="Titel 14"/>
          <p:cNvSpPr>
            <a:spLocks noGrp="1"/>
          </p:cNvSpPr>
          <p:nvPr>
            <p:ph type="title" hasCustomPrompt="1"/>
          </p:nvPr>
        </p:nvSpPr>
        <p:spPr>
          <a:xfrm>
            <a:off x="-57149" y="3290949"/>
            <a:ext cx="6151950" cy="1269833"/>
          </a:xfrm>
          <a:prstGeom prst="round1Rect">
            <a:avLst>
              <a:gd name="adj" fmla="val 11967"/>
            </a:avLst>
          </a:prstGeom>
          <a:solidFill>
            <a:schemeClr val="accent1"/>
          </a:solidFill>
          <a:ln w="19050" cmpd="sng">
            <a:solidFill>
              <a:schemeClr val="bg1"/>
            </a:solidFill>
          </a:ln>
        </p:spPr>
        <p:txBody>
          <a:bodyPr wrap="square" lIns="504000" tIns="126000" rIns="108000" bIns="144000" anchor="b">
            <a:spAutoFit/>
          </a:bodyPr>
          <a:lstStyle>
            <a:lvl1pPr>
              <a:defRPr sz="3600">
                <a:solidFill>
                  <a:srgbClr val="FFFFFF"/>
                </a:solidFill>
              </a:defRPr>
            </a:lvl1pPr>
          </a:lstStyle>
          <a:p>
            <a:r>
              <a:rPr lang="en-US" dirty="0"/>
              <a:t/>
            </a:r>
            <a:br>
              <a:rPr lang="en-US" dirty="0"/>
            </a:br>
            <a:r>
              <a:rPr lang="en-US" dirty="0"/>
              <a:t>Click to enter title.</a:t>
            </a:r>
            <a:endParaRPr lang="nl-NL" dirty="0"/>
          </a:p>
        </p:txBody>
      </p:sp>
      <p:pic>
        <p:nvPicPr>
          <p:cNvPr id="10" name="Afbeelding 9" descr="RB_logo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41538" y="5381099"/>
            <a:ext cx="896774" cy="1075268"/>
          </a:xfrm>
          <a:prstGeom prst="rect">
            <a:avLst/>
          </a:prstGeom>
        </p:spPr>
      </p:pic>
    </p:spTree>
    <p:extLst>
      <p:ext uri="{BB962C8B-B14F-4D97-AF65-F5344CB8AC3E}">
        <p14:creationId xmlns:p14="http://schemas.microsoft.com/office/powerpoint/2010/main" val="15476598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Click </a:t>
            </a:r>
            <a:r>
              <a:rPr lang="nl-NL" dirty="0" err="1"/>
              <a:t>to</a:t>
            </a:r>
            <a:r>
              <a:rPr lang="nl-NL" dirty="0"/>
              <a:t> enter </a:t>
            </a:r>
            <a:r>
              <a:rPr lang="nl-NL" dirty="0" err="1"/>
              <a:t>title</a:t>
            </a:r>
            <a:r>
              <a:rPr lang="nl-NL" dirty="0"/>
              <a:t>.</a:t>
            </a:r>
          </a:p>
        </p:txBody>
      </p:sp>
      <p:sp>
        <p:nvSpPr>
          <p:cNvPr id="3" name="Tijdelijke aanduiding voor dianummer 2"/>
          <p:cNvSpPr>
            <a:spLocks noGrp="1"/>
          </p:cNvSpPr>
          <p:nvPr>
            <p:ph type="sldNum" sz="quarter" idx="10"/>
          </p:nvPr>
        </p:nvSpPr>
        <p:spPr>
          <a:xfrm>
            <a:off x="7637463" y="6483356"/>
            <a:ext cx="642937" cy="273050"/>
          </a:xfrm>
        </p:spPr>
        <p:txBody>
          <a:bodyPr/>
          <a:lstStyle/>
          <a:p>
            <a:fld id="{4821C4A5-98F2-7545-875B-39B2F4500447}" type="slidenum">
              <a:rPr/>
              <a:pPr/>
              <a:t>‹nr.›</a:t>
            </a:fld>
            <a:endParaRPr lang="nl-NL"/>
          </a:p>
        </p:txBody>
      </p:sp>
      <p:sp>
        <p:nvSpPr>
          <p:cNvPr id="4"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a:p>
        </p:txBody>
      </p:sp>
    </p:spTree>
    <p:extLst>
      <p:ext uri="{BB962C8B-B14F-4D97-AF65-F5344CB8AC3E}">
        <p14:creationId xmlns:p14="http://schemas.microsoft.com/office/powerpoint/2010/main" val="199234228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ussendia">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p>
            <a:fld id="{4821C4A5-98F2-7545-875B-39B2F4500447}" type="slidenum">
              <a:rPr lang="nl-NL"/>
              <a:pPr/>
              <a:t>‹nr.›</a:t>
            </a:fld>
            <a:endParaRPr lang="nl-NL"/>
          </a:p>
        </p:txBody>
      </p:sp>
      <p:sp>
        <p:nvSpPr>
          <p:cNvPr id="9" name="Titel 1"/>
          <p:cNvSpPr>
            <a:spLocks noGrp="1"/>
          </p:cNvSpPr>
          <p:nvPr>
            <p:ph type="title" hasCustomPrompt="1"/>
          </p:nvPr>
        </p:nvSpPr>
        <p:spPr>
          <a:xfrm>
            <a:off x="475814" y="2621126"/>
            <a:ext cx="7804586" cy="620683"/>
          </a:xfrm>
          <a:effectLst/>
        </p:spPr>
        <p:txBody>
          <a:bodyPr anchor="b">
            <a:spAutoFit/>
          </a:bodyPr>
          <a:lstStyle>
            <a:lvl1pPr>
              <a:defRPr sz="4400" b="0" i="0">
                <a:solidFill>
                  <a:schemeClr val="accent2"/>
                </a:solidFill>
              </a:defRPr>
            </a:lvl1pPr>
          </a:lstStyle>
          <a:p>
            <a:r>
              <a:rPr lang="en-US" dirty="0"/>
              <a:t>Click to enter title.</a:t>
            </a:r>
            <a:endParaRPr lang="nl-NL" dirty="0"/>
          </a:p>
        </p:txBody>
      </p:sp>
      <p:sp>
        <p:nvSpPr>
          <p:cNvPr id="6" name="Tijdelijke aanduiding voor tekst 5"/>
          <p:cNvSpPr>
            <a:spLocks noGrp="1"/>
          </p:cNvSpPr>
          <p:nvPr>
            <p:ph type="body" sz="quarter" idx="11" hasCustomPrompt="1"/>
          </p:nvPr>
        </p:nvSpPr>
        <p:spPr>
          <a:xfrm>
            <a:off x="501650" y="3359813"/>
            <a:ext cx="7778749" cy="461665"/>
          </a:xfrm>
        </p:spPr>
        <p:txBody>
          <a:bodyPr wrap="square">
            <a:spAutoFit/>
          </a:bodyPr>
          <a:lstStyle>
            <a:lvl1pPr marL="0" indent="0">
              <a:lnSpc>
                <a:spcPct val="100000"/>
              </a:lnSpc>
              <a:spcBef>
                <a:spcPts val="0"/>
              </a:spcBef>
              <a:buNone/>
              <a:defRPr sz="2400" b="1" i="1" baseline="0">
                <a:solidFill>
                  <a:schemeClr val="tx2"/>
                </a:solidFill>
              </a:defRPr>
            </a:lvl1pPr>
          </a:lstStyle>
          <a:p>
            <a:pPr lvl="0"/>
            <a:r>
              <a:rPr lang="nl-NL" dirty="0"/>
              <a:t>Click </a:t>
            </a:r>
            <a:r>
              <a:rPr lang="nl-NL" dirty="0" err="1"/>
              <a:t>to</a:t>
            </a:r>
            <a:r>
              <a:rPr lang="nl-NL" dirty="0"/>
              <a:t> enter </a:t>
            </a:r>
            <a:r>
              <a:rPr lang="nl-NL" dirty="0" err="1"/>
              <a:t>subtitle</a:t>
            </a:r>
            <a:endParaRPr lang="nl-NL" dirty="0"/>
          </a:p>
        </p:txBody>
      </p:sp>
      <p:sp>
        <p:nvSpPr>
          <p:cNvPr id="7"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a:p>
        </p:txBody>
      </p:sp>
    </p:spTree>
    <p:extLst>
      <p:ext uri="{BB962C8B-B14F-4D97-AF65-F5344CB8AC3E}">
        <p14:creationId xmlns:p14="http://schemas.microsoft.com/office/powerpoint/2010/main" val="89275651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ussendia met groot beeld">
    <p:spTree>
      <p:nvGrpSpPr>
        <p:cNvPr id="1" name=""/>
        <p:cNvGrpSpPr/>
        <p:nvPr/>
      </p:nvGrpSpPr>
      <p:grpSpPr>
        <a:xfrm>
          <a:off x="0" y="0"/>
          <a:ext cx="0" cy="0"/>
          <a:chOff x="0" y="0"/>
          <a:chExt cx="0" cy="0"/>
        </a:xfrm>
      </p:grpSpPr>
      <p:sp>
        <p:nvSpPr>
          <p:cNvPr id="6" name="Tijdelijke aanduiding voor afbeelding 2"/>
          <p:cNvSpPr>
            <a:spLocks noGrp="1"/>
          </p:cNvSpPr>
          <p:nvPr>
            <p:ph type="pic" idx="1" hasCustomPrompt="1"/>
          </p:nvPr>
        </p:nvSpPr>
        <p:spPr>
          <a:xfrm>
            <a:off x="0" y="0"/>
            <a:ext cx="9144000" cy="6858000"/>
          </a:xfrm>
          <a:noFill/>
          <a:ln>
            <a:noFill/>
          </a:ln>
        </p:spPr>
        <p:txBody>
          <a:bodyPr lIns="0" anchor="t">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r>
              <a:rPr lang="en-US" dirty="0"/>
              <a:t>Click the icon to add an image.</a:t>
            </a:r>
            <a:r>
              <a:rPr lang="nl-NL" dirty="0"/>
              <a:t/>
            </a:r>
            <a:br>
              <a:rPr lang="nl-NL" dirty="0"/>
            </a:br>
            <a:r>
              <a:rPr lang="nl-NL" dirty="0"/>
              <a:t>(</a:t>
            </a:r>
            <a:r>
              <a:rPr lang="en-US" dirty="0"/>
              <a:t>The image will be automatically placed inside this grey box)</a:t>
            </a:r>
            <a:endParaRPr lang="nl-NL" dirty="0"/>
          </a:p>
        </p:txBody>
      </p:sp>
      <p:sp>
        <p:nvSpPr>
          <p:cNvPr id="2" name="Titel 1"/>
          <p:cNvSpPr>
            <a:spLocks noGrp="1"/>
          </p:cNvSpPr>
          <p:nvPr>
            <p:ph type="title" hasCustomPrompt="1"/>
          </p:nvPr>
        </p:nvSpPr>
        <p:spPr>
          <a:xfrm>
            <a:off x="475814" y="2081597"/>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dirty="0"/>
              <a:t>Click to enter title.</a:t>
            </a:r>
            <a:endParaRPr lang="nl-NL" dirty="0"/>
          </a:p>
        </p:txBody>
      </p:sp>
      <p:sp>
        <p:nvSpPr>
          <p:cNvPr id="5" name="Tijdelijke aanduiding voor tekst 5"/>
          <p:cNvSpPr>
            <a:spLocks noGrp="1"/>
          </p:cNvSpPr>
          <p:nvPr>
            <p:ph type="body" sz="quarter" idx="11" hasCustomPrompt="1"/>
          </p:nvPr>
        </p:nvSpPr>
        <p:spPr>
          <a:xfrm>
            <a:off x="501650" y="2811816"/>
            <a:ext cx="7778750" cy="461665"/>
          </a:xfrm>
          <a:effectLst>
            <a:outerShdw blurRad="63500" dist="25400" dir="5400000" algn="tl" rotWithShape="0">
              <a:schemeClr val="tx1">
                <a:lumMod val="50000"/>
                <a:lumOff val="50000"/>
                <a:alpha val="60000"/>
              </a:schemeClr>
            </a:outerShdw>
          </a:effectLst>
        </p:spPr>
        <p:txBody>
          <a:bodyPr wrap="square">
            <a:spAutoFit/>
          </a:bodyPr>
          <a:lstStyle>
            <a:lvl1pPr marL="0" indent="0">
              <a:lnSpc>
                <a:spcPct val="100000"/>
              </a:lnSpc>
              <a:spcBef>
                <a:spcPts val="0"/>
              </a:spcBef>
              <a:buNone/>
              <a:defRPr sz="2400" b="1" i="1" baseline="0">
                <a:solidFill>
                  <a:schemeClr val="bg1"/>
                </a:solidFill>
              </a:defRPr>
            </a:lvl1pPr>
          </a:lstStyle>
          <a:p>
            <a:pPr lvl="0"/>
            <a:r>
              <a:rPr lang="nl-NL" dirty="0"/>
              <a:t>Click </a:t>
            </a:r>
            <a:r>
              <a:rPr lang="nl-NL" dirty="0" err="1"/>
              <a:t>to</a:t>
            </a:r>
            <a:r>
              <a:rPr lang="nl-NL" dirty="0"/>
              <a:t> enter </a:t>
            </a:r>
            <a:r>
              <a:rPr lang="nl-NL" dirty="0" err="1"/>
              <a:t>subtitle</a:t>
            </a:r>
            <a:endParaRPr lang="nl-NL" dirty="0"/>
          </a:p>
        </p:txBody>
      </p:sp>
      <p:sp>
        <p:nvSpPr>
          <p:cNvPr id="8" name="Tijdelijke aanduiding voor dianummer 4"/>
          <p:cNvSpPr>
            <a:spLocks noGrp="1"/>
          </p:cNvSpPr>
          <p:nvPr>
            <p:ph type="sldNum" sz="quarter" idx="10"/>
          </p:nvPr>
        </p:nvSpPr>
        <p:spPr>
          <a:xfrm>
            <a:off x="7637463" y="6483356"/>
            <a:ext cx="642937" cy="273050"/>
          </a:xfrm>
        </p:spPr>
        <p:txBody>
          <a:bodyPr/>
          <a:lstStyle/>
          <a:p>
            <a:fld id="{4821C4A5-98F2-7545-875B-39B2F4500447}" type="slidenum">
              <a:rPr lang="nl-NL"/>
              <a:pPr/>
              <a:t>‹nr.›</a:t>
            </a:fld>
            <a:endParaRPr lang="nl-NL"/>
          </a:p>
        </p:txBody>
      </p:sp>
      <p:sp>
        <p:nvSpPr>
          <p:cNvPr id="7"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a:p>
        </p:txBody>
      </p:sp>
    </p:spTree>
    <p:extLst>
      <p:ext uri="{BB962C8B-B14F-4D97-AF65-F5344CB8AC3E}">
        <p14:creationId xmlns:p14="http://schemas.microsoft.com/office/powerpoint/2010/main" val="177520626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inddia">
    <p:spTree>
      <p:nvGrpSpPr>
        <p:cNvPr id="1" name=""/>
        <p:cNvGrpSpPr/>
        <p:nvPr/>
      </p:nvGrpSpPr>
      <p:grpSpPr>
        <a:xfrm>
          <a:off x="0" y="0"/>
          <a:ext cx="0" cy="0"/>
          <a:chOff x="0" y="0"/>
          <a:chExt cx="0" cy="0"/>
        </a:xfrm>
      </p:grpSpPr>
      <p:sp>
        <p:nvSpPr>
          <p:cNvPr id="8" name="Rechthoek 7"/>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marL="0" marR="0" indent="0" algn="ctr" defTabSz="914400" eaLnBrk="1" fontAlgn="auto" latinLnBrk="0" hangingPunct="1">
              <a:lnSpc>
                <a:spcPct val="110000"/>
              </a:lnSpc>
              <a:spcBef>
                <a:spcPts val="0"/>
              </a:spcBef>
              <a:spcAft>
                <a:spcPts val="0"/>
              </a:spcAft>
              <a:buClrTx/>
              <a:buSzTx/>
              <a:buFontTx/>
              <a:buNone/>
              <a:tabLst/>
            </a:pPr>
            <a:endParaRPr kumimoji="0" lang="nl-NL" sz="1800" b="0" i="0" u="none" strike="noStrike" kern="0" cap="none" spc="0" normalizeH="0" baseline="0" noProof="0" dirty="0">
              <a:ln>
                <a:noFill/>
              </a:ln>
              <a:solidFill>
                <a:srgbClr val="000000"/>
              </a:solidFill>
              <a:effectLst/>
              <a:uLnTx/>
              <a:uFillTx/>
              <a:ea typeface="+mn-ea"/>
              <a:cs typeface="Myriad Pro"/>
            </a:endParaRPr>
          </a:p>
        </p:txBody>
      </p:sp>
      <p:sp>
        <p:nvSpPr>
          <p:cNvPr id="23" name="Picture Placeholder 4"/>
          <p:cNvSpPr>
            <a:spLocks noGrp="1"/>
          </p:cNvSpPr>
          <p:nvPr>
            <p:ph type="pic" sz="quarter" idx="13" hasCustomPrompt="1"/>
          </p:nvPr>
        </p:nvSpPr>
        <p:spPr>
          <a:xfrm>
            <a:off x="0" y="0"/>
            <a:ext cx="9144000" cy="5003800"/>
          </a:xfrm>
          <a:solidFill>
            <a:srgbClr val="EAEAEA"/>
          </a:solidFill>
        </p:spPr>
        <p:txBody>
          <a:bodyPr/>
          <a:lstStyle>
            <a:lvl1pPr marL="0" indent="0" algn="ctr">
              <a:buNone/>
              <a:defRPr sz="1200">
                <a:solidFill>
                  <a:schemeClr val="bg1">
                    <a:lumMod val="50000"/>
                  </a:schemeClr>
                </a:solidFill>
                <a:latin typeface="+mj-lt"/>
              </a:defRPr>
            </a:lvl1pPr>
          </a:lstStyle>
          <a:p>
            <a:r>
              <a:rPr lang="en-US" dirty="0"/>
              <a:t>Click the icon to add an image.</a:t>
            </a:r>
            <a:r>
              <a:rPr lang="nl-NL" dirty="0"/>
              <a:t/>
            </a:r>
            <a:br>
              <a:rPr lang="nl-NL" dirty="0"/>
            </a:br>
            <a:r>
              <a:rPr lang="nl-NL" dirty="0"/>
              <a:t>(</a:t>
            </a:r>
            <a:r>
              <a:rPr lang="en-US" dirty="0"/>
              <a:t>The image will be automatically placed inside this grey box)</a:t>
            </a:r>
            <a:endParaRPr lang="nl-NL" dirty="0"/>
          </a:p>
        </p:txBody>
      </p:sp>
      <p:sp>
        <p:nvSpPr>
          <p:cNvPr id="21" name="Titel 14"/>
          <p:cNvSpPr>
            <a:spLocks noGrp="1"/>
          </p:cNvSpPr>
          <p:nvPr>
            <p:ph type="title" hasCustomPrompt="1"/>
          </p:nvPr>
        </p:nvSpPr>
        <p:spPr>
          <a:xfrm>
            <a:off x="0" y="3265550"/>
            <a:ext cx="6096069" cy="1291000"/>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wrap="square" lIns="504000" tIns="126000" rIns="108000" bIns="144000" anchor="b">
            <a:spAutoFit/>
          </a:bodyPr>
          <a:lstStyle>
            <a:lvl1pPr>
              <a:defRPr sz="3600">
                <a:solidFill>
                  <a:schemeClr val="tx2"/>
                </a:solidFill>
              </a:defRPr>
            </a:lvl1pPr>
          </a:lstStyle>
          <a:p>
            <a:r>
              <a:rPr lang="en-US" dirty="0"/>
              <a:t/>
            </a:r>
            <a:br>
              <a:rPr lang="en-US" dirty="0"/>
            </a:br>
            <a:r>
              <a:rPr lang="en-US" dirty="0"/>
              <a:t>Click to enter title.</a:t>
            </a:r>
            <a:endParaRPr lang="nl-NL" dirty="0"/>
          </a:p>
        </p:txBody>
      </p:sp>
      <p:pic>
        <p:nvPicPr>
          <p:cNvPr id="22" name="Afbeelding 21" descr="RB_logo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41538" y="5381099"/>
            <a:ext cx="896774" cy="1075268"/>
          </a:xfrm>
          <a:prstGeom prst="rect">
            <a:avLst/>
          </a:prstGeom>
        </p:spPr>
      </p:pic>
      <p:sp>
        <p:nvSpPr>
          <p:cNvPr id="26" name="Tijdelijke aanduiding voor dianummer 4"/>
          <p:cNvSpPr txBox="1">
            <a:spLocks/>
          </p:cNvSpPr>
          <p:nvPr userDrawn="1"/>
        </p:nvSpPr>
        <p:spPr>
          <a:xfrm>
            <a:off x="7637463" y="6483356"/>
            <a:ext cx="642937" cy="273050"/>
          </a:xfrm>
          <a:prstGeom prst="rect">
            <a:avLst/>
          </a:prstGeom>
        </p:spPr>
        <p:txBody>
          <a:bodyPr vert="horz" lIns="91440" tIns="45720" rIns="0" bIns="45720" rtlCol="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fld id="{4821C4A5-98F2-7545-875B-39B2F4500447}" type="slidenum">
              <a:rPr lang="nl-NL">
                <a:solidFill>
                  <a:schemeClr val="bg1"/>
                </a:solidFill>
              </a:rPr>
              <a:pPr/>
              <a:t>‹nr.›</a:t>
            </a:fld>
            <a:endParaRPr lang="nl-NL">
              <a:solidFill>
                <a:schemeClr val="bg1"/>
              </a:solidFill>
            </a:endParaRPr>
          </a:p>
        </p:txBody>
      </p:sp>
      <p:sp>
        <p:nvSpPr>
          <p:cNvPr id="7" name="Tijdelijke aanduiding voor dianummer 4"/>
          <p:cNvSpPr>
            <a:spLocks noGrp="1"/>
          </p:cNvSpPr>
          <p:nvPr>
            <p:ph type="sldNum" sz="quarter" idx="10"/>
          </p:nvPr>
        </p:nvSpPr>
        <p:spPr>
          <a:xfrm>
            <a:off x="6837420" y="6266892"/>
            <a:ext cx="642937" cy="273050"/>
          </a:xfrm>
        </p:spPr>
        <p:txBody>
          <a:bodyPr/>
          <a:lstStyle>
            <a:lvl1pPr>
              <a:defRPr>
                <a:solidFill>
                  <a:srgbClr val="FFFFFF"/>
                </a:solidFill>
              </a:defRPr>
            </a:lvl1pPr>
          </a:lstStyle>
          <a:p>
            <a:fld id="{4821C4A5-98F2-7545-875B-39B2F4500447}" type="slidenum">
              <a:rPr lang="nl-NL"/>
              <a:pPr/>
              <a:t>‹nr.›</a:t>
            </a:fld>
            <a:endParaRPr lang="nl-NL"/>
          </a:p>
        </p:txBody>
      </p:sp>
    </p:spTree>
    <p:extLst>
      <p:ext uri="{BB962C8B-B14F-4D97-AF65-F5344CB8AC3E}">
        <p14:creationId xmlns:p14="http://schemas.microsoft.com/office/powerpoint/2010/main" val="127168592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sdia">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Click </a:t>
            </a:r>
            <a:r>
              <a:rPr lang="nl-NL" dirty="0" err="1"/>
              <a:t>to</a:t>
            </a:r>
            <a:r>
              <a:rPr lang="nl-NL" dirty="0"/>
              <a:t> enter </a:t>
            </a:r>
            <a:r>
              <a:rPr lang="nl-NL" dirty="0" err="1"/>
              <a:t>title</a:t>
            </a:r>
            <a:r>
              <a:rPr lang="nl-NL" dirty="0"/>
              <a:t>.</a:t>
            </a:r>
          </a:p>
        </p:txBody>
      </p:sp>
      <p:sp>
        <p:nvSpPr>
          <p:cNvPr id="3" name="Tijdelijke aanduiding voor dianummer 2"/>
          <p:cNvSpPr>
            <a:spLocks noGrp="1"/>
          </p:cNvSpPr>
          <p:nvPr>
            <p:ph type="sldNum" sz="quarter" idx="10"/>
          </p:nvPr>
        </p:nvSpPr>
        <p:spPr/>
        <p:txBody>
          <a:bodyPr/>
          <a:lstStyle/>
          <a:p>
            <a:fld id="{4821C4A5-98F2-7545-875B-39B2F4500447}" type="slidenum">
              <a:rPr/>
              <a:pPr/>
              <a:t>‹nr.›</a:t>
            </a:fld>
            <a:endParaRPr lang="nl-NL"/>
          </a:p>
        </p:txBody>
      </p:sp>
      <p:sp>
        <p:nvSpPr>
          <p:cNvPr id="5" name="Tijdelijke aanduiding voor inhoud 4"/>
          <p:cNvSpPr>
            <a:spLocks noGrp="1"/>
          </p:cNvSpPr>
          <p:nvPr>
            <p:ph sz="quarter" idx="11" hasCustomPrompt="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6"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a:p>
        </p:txBody>
      </p:sp>
    </p:spTree>
    <p:extLst>
      <p:ext uri="{BB962C8B-B14F-4D97-AF65-F5344CB8AC3E}">
        <p14:creationId xmlns:p14="http://schemas.microsoft.com/office/powerpoint/2010/main" val="96131335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jectdia met sub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Click </a:t>
            </a:r>
            <a:r>
              <a:rPr lang="nl-NL" dirty="0" err="1"/>
              <a:t>to</a:t>
            </a:r>
            <a:r>
              <a:rPr lang="nl-NL" dirty="0"/>
              <a:t> enter </a:t>
            </a:r>
            <a:r>
              <a:rPr lang="nl-NL" dirty="0" err="1"/>
              <a:t>title</a:t>
            </a:r>
            <a:r>
              <a:rPr lang="nl-NL" dirty="0"/>
              <a:t>.</a:t>
            </a:r>
          </a:p>
        </p:txBody>
      </p:sp>
      <p:sp>
        <p:nvSpPr>
          <p:cNvPr id="3" name="Tijdelijke aanduiding voor dianummer 2"/>
          <p:cNvSpPr>
            <a:spLocks noGrp="1"/>
          </p:cNvSpPr>
          <p:nvPr>
            <p:ph type="sldNum" sz="quarter" idx="10"/>
          </p:nvPr>
        </p:nvSpPr>
        <p:spPr/>
        <p:txBody>
          <a:bodyPr/>
          <a:lstStyle/>
          <a:p>
            <a:fld id="{4821C4A5-98F2-7545-875B-39B2F4500447}" type="slidenum">
              <a:rPr/>
              <a:pPr/>
              <a:t>‹nr.›</a:t>
            </a:fld>
            <a:endParaRPr lang="nl-NL"/>
          </a:p>
        </p:txBody>
      </p:sp>
      <p:sp>
        <p:nvSpPr>
          <p:cNvPr id="5" name="Tijdelijke aanduiding voor inhoud 4"/>
          <p:cNvSpPr>
            <a:spLocks noGrp="1"/>
          </p:cNvSpPr>
          <p:nvPr>
            <p:ph sz="quarter" idx="11" hasCustomPrompt="1"/>
          </p:nvPr>
        </p:nvSpPr>
        <p:spPr>
          <a:xfrm>
            <a:off x="475814" y="2235200"/>
            <a:ext cx="7804586" cy="4104000"/>
          </a:xfrm>
        </p:spPr>
        <p:txBody>
          <a:bodyPr/>
          <a:lstStyle>
            <a:lvl1pPr marL="0" indent="0">
              <a:buNone/>
              <a:defRPr/>
            </a:lvl1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p:txBody>
      </p:sp>
      <p:sp>
        <p:nvSpPr>
          <p:cNvPr id="6" name="Tijdelijke aanduiding voor tekst 5"/>
          <p:cNvSpPr>
            <a:spLocks noGrp="1"/>
          </p:cNvSpPr>
          <p:nvPr>
            <p:ph type="body" sz="quarter" idx="12" hasCustomPrompt="1"/>
          </p:nvPr>
        </p:nvSpPr>
        <p:spPr>
          <a:xfrm>
            <a:off x="476249" y="1794933"/>
            <a:ext cx="7042151" cy="440267"/>
          </a:xfrm>
        </p:spPr>
        <p:txBody>
          <a:bodyPr/>
          <a:lstStyle>
            <a:lvl1pPr marL="0" indent="0">
              <a:buNone/>
              <a:defRPr b="1" i="1">
                <a:solidFill>
                  <a:schemeClr val="accent2"/>
                </a:solidFill>
              </a:defRPr>
            </a:lvl1pPr>
          </a:lstStyle>
          <a:p>
            <a:pPr lvl="0"/>
            <a:r>
              <a:rPr lang="en-US" dirty="0"/>
              <a:t>Click to enter subtitle</a:t>
            </a:r>
          </a:p>
        </p:txBody>
      </p:sp>
      <p:sp>
        <p:nvSpPr>
          <p:cNvPr id="7"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a:p>
        </p:txBody>
      </p:sp>
    </p:spTree>
    <p:extLst>
      <p:ext uri="{BB962C8B-B14F-4D97-AF65-F5344CB8AC3E}">
        <p14:creationId xmlns:p14="http://schemas.microsoft.com/office/powerpoint/2010/main" val="145181830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kolomm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Click </a:t>
            </a:r>
            <a:r>
              <a:rPr lang="nl-NL" dirty="0" err="1"/>
              <a:t>to</a:t>
            </a:r>
            <a:r>
              <a:rPr lang="nl-NL" dirty="0"/>
              <a:t> enter </a:t>
            </a:r>
            <a:r>
              <a:rPr lang="nl-NL" dirty="0" err="1"/>
              <a:t>title</a:t>
            </a:r>
            <a:r>
              <a:rPr lang="nl-NL" dirty="0"/>
              <a:t>.</a:t>
            </a:r>
          </a:p>
        </p:txBody>
      </p:sp>
      <p:sp>
        <p:nvSpPr>
          <p:cNvPr id="3" name="Tijdelijke aanduiding voor dianummer 2"/>
          <p:cNvSpPr>
            <a:spLocks noGrp="1"/>
          </p:cNvSpPr>
          <p:nvPr>
            <p:ph type="sldNum" sz="quarter" idx="10"/>
          </p:nvPr>
        </p:nvSpPr>
        <p:spPr/>
        <p:txBody>
          <a:bodyPr/>
          <a:lstStyle/>
          <a:p>
            <a:fld id="{4821C4A5-98F2-7545-875B-39B2F4500447}" type="slidenum">
              <a:rPr/>
              <a:pPr/>
              <a:t>‹nr.›</a:t>
            </a:fld>
            <a:endParaRPr lang="nl-NL"/>
          </a:p>
        </p:txBody>
      </p:sp>
      <p:sp>
        <p:nvSpPr>
          <p:cNvPr id="5" name="Tijdelijke aanduiding voor inhoud 4"/>
          <p:cNvSpPr>
            <a:spLocks noGrp="1"/>
          </p:cNvSpPr>
          <p:nvPr>
            <p:ph sz="quarter" idx="11" hasCustomPrompt="1"/>
          </p:nvPr>
        </p:nvSpPr>
        <p:spPr>
          <a:xfrm>
            <a:off x="475815" y="1773238"/>
            <a:ext cx="3782918" cy="4581525"/>
          </a:xfrm>
        </p:spPr>
        <p:txBody>
          <a:bodyPr/>
          <a:lstStyle>
            <a:lvl1pPr>
              <a:defRPr sz="1800"/>
            </a:lvl1pPr>
            <a:lvl2pPr>
              <a:defRPr sz="1600"/>
            </a:lvl2pPr>
            <a:lvl3pPr>
              <a:defRPr sz="1400"/>
            </a:lvl3pPr>
            <a:lvl4pPr>
              <a:defRPr sz="18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7" name="Tijdelijke aanduiding voor inhoud 6"/>
          <p:cNvSpPr>
            <a:spLocks noGrp="1"/>
          </p:cNvSpPr>
          <p:nvPr>
            <p:ph sz="quarter" idx="12" hasCustomPrompt="1"/>
          </p:nvPr>
        </p:nvSpPr>
        <p:spPr>
          <a:xfrm>
            <a:off x="4487333" y="1773238"/>
            <a:ext cx="3793067" cy="4581525"/>
          </a:xfrm>
        </p:spPr>
        <p:txBody>
          <a:bodyPr/>
          <a:lstStyle>
            <a:lvl1pPr>
              <a:defRPr sz="1800"/>
            </a:lvl1pPr>
            <a:lvl2pPr>
              <a:defRPr sz="1600"/>
            </a:lvl2pPr>
            <a:lvl3pPr>
              <a:defRPr sz="1400"/>
            </a:lvl3pPr>
            <a:lvl4pPr>
              <a:defRPr sz="18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6"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a:p>
        </p:txBody>
      </p:sp>
    </p:spTree>
    <p:extLst>
      <p:ext uri="{BB962C8B-B14F-4D97-AF65-F5344CB8AC3E}">
        <p14:creationId xmlns:p14="http://schemas.microsoft.com/office/powerpoint/2010/main" val="124522774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kolommen met kolomkopje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Click </a:t>
            </a:r>
            <a:r>
              <a:rPr lang="nl-NL" dirty="0" err="1"/>
              <a:t>to</a:t>
            </a:r>
            <a:r>
              <a:rPr lang="nl-NL" dirty="0"/>
              <a:t> enter </a:t>
            </a:r>
            <a:r>
              <a:rPr lang="nl-NL" dirty="0" err="1"/>
              <a:t>title</a:t>
            </a:r>
            <a:r>
              <a:rPr lang="nl-NL" dirty="0"/>
              <a:t>.</a:t>
            </a:r>
          </a:p>
        </p:txBody>
      </p:sp>
      <p:sp>
        <p:nvSpPr>
          <p:cNvPr id="3" name="Tijdelijke aanduiding voor dianummer 2"/>
          <p:cNvSpPr>
            <a:spLocks noGrp="1"/>
          </p:cNvSpPr>
          <p:nvPr>
            <p:ph type="sldNum" sz="quarter" idx="10"/>
          </p:nvPr>
        </p:nvSpPr>
        <p:spPr/>
        <p:txBody>
          <a:bodyPr/>
          <a:lstStyle/>
          <a:p>
            <a:fld id="{4821C4A5-98F2-7545-875B-39B2F4500447}" type="slidenum">
              <a:rPr/>
              <a:pPr/>
              <a:t>‹nr.›</a:t>
            </a:fld>
            <a:endParaRPr lang="nl-NL"/>
          </a:p>
        </p:txBody>
      </p:sp>
      <p:sp>
        <p:nvSpPr>
          <p:cNvPr id="5" name="Tijdelijke aanduiding voor inhoud 4"/>
          <p:cNvSpPr>
            <a:spLocks noGrp="1"/>
          </p:cNvSpPr>
          <p:nvPr>
            <p:ph sz="quarter" idx="11" hasCustomPrompt="1"/>
          </p:nvPr>
        </p:nvSpPr>
        <p:spPr>
          <a:xfrm>
            <a:off x="475815" y="2218267"/>
            <a:ext cx="3782918" cy="4136496"/>
          </a:xfrm>
        </p:spPr>
        <p:txBody>
          <a:bodyPr/>
          <a:lstStyle>
            <a:lvl1pPr>
              <a:defRPr sz="1800"/>
            </a:lvl1pPr>
            <a:lvl2pPr>
              <a:defRPr sz="1600"/>
            </a:lvl2pPr>
            <a:lvl3pPr>
              <a:defRPr sz="1400"/>
            </a:lvl3pPr>
            <a:lvl4pPr>
              <a:defRPr sz="18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7" name="Tijdelijke aanduiding voor inhoud 6"/>
          <p:cNvSpPr>
            <a:spLocks noGrp="1"/>
          </p:cNvSpPr>
          <p:nvPr>
            <p:ph sz="quarter" idx="12" hasCustomPrompt="1"/>
          </p:nvPr>
        </p:nvSpPr>
        <p:spPr>
          <a:xfrm>
            <a:off x="4487333" y="2218267"/>
            <a:ext cx="3793067" cy="4136496"/>
          </a:xfrm>
        </p:spPr>
        <p:txBody>
          <a:bodyPr/>
          <a:lstStyle>
            <a:lvl1pPr>
              <a:defRPr sz="1800"/>
            </a:lvl1pPr>
            <a:lvl2pPr>
              <a:defRPr sz="1600"/>
            </a:lvl2pPr>
            <a:lvl3pPr>
              <a:defRPr sz="1400"/>
            </a:lvl3pPr>
            <a:lvl4pPr>
              <a:defRPr sz="18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6" name="Tijdelijke aanduiding voor tekst 5"/>
          <p:cNvSpPr>
            <a:spLocks noGrp="1"/>
          </p:cNvSpPr>
          <p:nvPr>
            <p:ph type="body" sz="quarter" idx="13" hasCustomPrompt="1"/>
          </p:nvPr>
        </p:nvSpPr>
        <p:spPr>
          <a:xfrm>
            <a:off x="475815" y="1795463"/>
            <a:ext cx="3783448" cy="422275"/>
          </a:xfrm>
        </p:spPr>
        <p:txBody>
          <a:bodyPr>
            <a:noAutofit/>
          </a:bodyPr>
          <a:lstStyle>
            <a:lvl1pPr marL="0" indent="0">
              <a:buNone/>
              <a:defRPr sz="1800" b="1" i="1">
                <a:solidFill>
                  <a:srgbClr val="FF6600"/>
                </a:solidFill>
              </a:defRPr>
            </a:lvl1pPr>
          </a:lstStyle>
          <a:p>
            <a:pPr lvl="0"/>
            <a:r>
              <a:rPr lang="en-US" dirty="0"/>
              <a:t>Click to add a column header</a:t>
            </a:r>
            <a:endParaRPr lang="nl-NL" dirty="0"/>
          </a:p>
        </p:txBody>
      </p:sp>
      <p:sp>
        <p:nvSpPr>
          <p:cNvPr id="8" name="Tijdelijke aanduiding voor tekst 5"/>
          <p:cNvSpPr>
            <a:spLocks noGrp="1"/>
          </p:cNvSpPr>
          <p:nvPr>
            <p:ph type="body" sz="quarter" idx="14" hasCustomPrompt="1"/>
          </p:nvPr>
        </p:nvSpPr>
        <p:spPr>
          <a:xfrm>
            <a:off x="4487333" y="1795463"/>
            <a:ext cx="3793067" cy="422275"/>
          </a:xfrm>
        </p:spPr>
        <p:txBody>
          <a:bodyPr>
            <a:noAutofit/>
          </a:bodyPr>
          <a:lstStyle>
            <a:lvl1pPr marL="0" indent="0">
              <a:buNone/>
              <a:defRPr sz="1800" b="1" i="1">
                <a:solidFill>
                  <a:srgbClr val="FF6600"/>
                </a:solidFill>
              </a:defRPr>
            </a:lvl1pPr>
          </a:lstStyle>
          <a:p>
            <a:pPr lvl="0"/>
            <a:r>
              <a:rPr lang="en-US" dirty="0"/>
              <a:t>Click to add a column header</a:t>
            </a:r>
            <a:endParaRPr lang="nl-NL" dirty="0"/>
          </a:p>
        </p:txBody>
      </p:sp>
      <p:sp>
        <p:nvSpPr>
          <p:cNvPr id="9"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a:p>
        </p:txBody>
      </p:sp>
    </p:spTree>
    <p:extLst>
      <p:ext uri="{BB962C8B-B14F-4D97-AF65-F5344CB8AC3E}">
        <p14:creationId xmlns:p14="http://schemas.microsoft.com/office/powerpoint/2010/main" val="240222584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kolommen breed/sma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Click </a:t>
            </a:r>
            <a:r>
              <a:rPr lang="nl-NL" dirty="0" err="1"/>
              <a:t>to</a:t>
            </a:r>
            <a:r>
              <a:rPr lang="nl-NL" dirty="0"/>
              <a:t> enter </a:t>
            </a:r>
            <a:r>
              <a:rPr lang="nl-NL" dirty="0" err="1"/>
              <a:t>title</a:t>
            </a:r>
            <a:r>
              <a:rPr lang="nl-NL" dirty="0"/>
              <a:t>.</a:t>
            </a:r>
          </a:p>
        </p:txBody>
      </p:sp>
      <p:sp>
        <p:nvSpPr>
          <p:cNvPr id="3" name="Tijdelijke aanduiding voor dianummer 2"/>
          <p:cNvSpPr>
            <a:spLocks noGrp="1"/>
          </p:cNvSpPr>
          <p:nvPr>
            <p:ph type="sldNum" sz="quarter" idx="10"/>
          </p:nvPr>
        </p:nvSpPr>
        <p:spPr/>
        <p:txBody>
          <a:bodyPr/>
          <a:lstStyle/>
          <a:p>
            <a:fld id="{4821C4A5-98F2-7545-875B-39B2F4500447}" type="slidenum">
              <a:rPr/>
              <a:pPr/>
              <a:t>‹nr.›</a:t>
            </a:fld>
            <a:endParaRPr lang="nl-NL"/>
          </a:p>
        </p:txBody>
      </p:sp>
      <p:sp>
        <p:nvSpPr>
          <p:cNvPr id="5" name="Tijdelijke aanduiding voor inhoud 4"/>
          <p:cNvSpPr>
            <a:spLocks noGrp="1"/>
          </p:cNvSpPr>
          <p:nvPr>
            <p:ph sz="quarter" idx="11" hasCustomPrompt="1"/>
          </p:nvPr>
        </p:nvSpPr>
        <p:spPr>
          <a:xfrm>
            <a:off x="475815" y="1773238"/>
            <a:ext cx="5019052" cy="4581525"/>
          </a:xfrm>
        </p:spPr>
        <p:txBody>
          <a:bodyPr/>
          <a:lstStyle>
            <a:lvl1pPr>
              <a:defRPr sz="1800"/>
            </a:lvl1pPr>
            <a:lvl2pPr>
              <a:defRPr sz="1600"/>
            </a:lvl2pPr>
            <a:lvl3pPr>
              <a:defRPr sz="1400"/>
            </a:lvl3pPr>
            <a:lvl4pPr>
              <a:defRPr sz="18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7" name="Tijdelijke aanduiding voor inhoud 6"/>
          <p:cNvSpPr>
            <a:spLocks noGrp="1"/>
          </p:cNvSpPr>
          <p:nvPr>
            <p:ph sz="quarter" idx="12" hasCustomPrompt="1"/>
          </p:nvPr>
        </p:nvSpPr>
        <p:spPr>
          <a:xfrm>
            <a:off x="5731934" y="1773238"/>
            <a:ext cx="2548466" cy="4581525"/>
          </a:xfrm>
        </p:spPr>
        <p:txBody>
          <a:bodyPr/>
          <a:lstStyle>
            <a:lvl1pPr>
              <a:defRPr sz="1800"/>
            </a:lvl1pPr>
            <a:lvl2pPr>
              <a:defRPr sz="1600"/>
            </a:lvl2pPr>
            <a:lvl3pPr>
              <a:defRPr sz="1400"/>
            </a:lvl3pPr>
            <a:lvl4pPr>
              <a:defRPr sz="18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6"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a:p>
        </p:txBody>
      </p:sp>
    </p:spTree>
    <p:extLst>
      <p:ext uri="{BB962C8B-B14F-4D97-AF65-F5344CB8AC3E}">
        <p14:creationId xmlns:p14="http://schemas.microsoft.com/office/powerpoint/2010/main" val="26860462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kolommen smal/bree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Click </a:t>
            </a:r>
            <a:r>
              <a:rPr lang="nl-NL" dirty="0" err="1"/>
              <a:t>to</a:t>
            </a:r>
            <a:r>
              <a:rPr lang="nl-NL" dirty="0"/>
              <a:t> enter </a:t>
            </a:r>
            <a:r>
              <a:rPr lang="nl-NL" dirty="0" err="1"/>
              <a:t>title</a:t>
            </a:r>
            <a:r>
              <a:rPr lang="nl-NL" dirty="0"/>
              <a:t>.</a:t>
            </a:r>
          </a:p>
        </p:txBody>
      </p:sp>
      <p:sp>
        <p:nvSpPr>
          <p:cNvPr id="3" name="Tijdelijke aanduiding voor dianummer 2"/>
          <p:cNvSpPr>
            <a:spLocks noGrp="1"/>
          </p:cNvSpPr>
          <p:nvPr>
            <p:ph type="sldNum" sz="quarter" idx="10"/>
          </p:nvPr>
        </p:nvSpPr>
        <p:spPr/>
        <p:txBody>
          <a:bodyPr/>
          <a:lstStyle/>
          <a:p>
            <a:fld id="{4821C4A5-98F2-7545-875B-39B2F4500447}" type="slidenum">
              <a:rPr/>
              <a:pPr/>
              <a:t>‹nr.›</a:t>
            </a:fld>
            <a:endParaRPr lang="nl-NL"/>
          </a:p>
        </p:txBody>
      </p:sp>
      <p:sp>
        <p:nvSpPr>
          <p:cNvPr id="5" name="Tijdelijke aanduiding voor inhoud 4"/>
          <p:cNvSpPr>
            <a:spLocks noGrp="1"/>
          </p:cNvSpPr>
          <p:nvPr>
            <p:ph sz="quarter" idx="11" hasCustomPrompt="1"/>
          </p:nvPr>
        </p:nvSpPr>
        <p:spPr>
          <a:xfrm>
            <a:off x="475815" y="1773238"/>
            <a:ext cx="2538318" cy="4581525"/>
          </a:xfrm>
        </p:spPr>
        <p:txBody>
          <a:bodyPr/>
          <a:lstStyle>
            <a:lvl1pPr>
              <a:defRPr sz="1800"/>
            </a:lvl1pPr>
            <a:lvl2pPr>
              <a:defRPr sz="1600"/>
            </a:lvl2pPr>
            <a:lvl3pPr>
              <a:defRPr sz="1400"/>
            </a:lvl3pPr>
            <a:lvl4pPr>
              <a:defRPr sz="18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7" name="Tijdelijke aanduiding voor inhoud 6"/>
          <p:cNvSpPr>
            <a:spLocks noGrp="1"/>
          </p:cNvSpPr>
          <p:nvPr>
            <p:ph sz="quarter" idx="12" hasCustomPrompt="1"/>
          </p:nvPr>
        </p:nvSpPr>
        <p:spPr>
          <a:xfrm>
            <a:off x="3259667" y="1773238"/>
            <a:ext cx="5020733" cy="4581525"/>
          </a:xfrm>
        </p:spPr>
        <p:txBody>
          <a:bodyPr/>
          <a:lstStyle>
            <a:lvl1pPr>
              <a:defRPr sz="1800"/>
            </a:lvl1pPr>
            <a:lvl2pPr>
              <a:defRPr sz="1600"/>
            </a:lvl2pPr>
            <a:lvl3pPr>
              <a:defRPr sz="1400"/>
            </a:lvl3pPr>
            <a:lvl4pPr>
              <a:defRPr sz="18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6"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a:p>
        </p:txBody>
      </p:sp>
    </p:spTree>
    <p:extLst>
      <p:ext uri="{BB962C8B-B14F-4D97-AF65-F5344CB8AC3E}">
        <p14:creationId xmlns:p14="http://schemas.microsoft.com/office/powerpoint/2010/main" val="26127144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kolomm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Click </a:t>
            </a:r>
            <a:r>
              <a:rPr lang="nl-NL" dirty="0" err="1"/>
              <a:t>to</a:t>
            </a:r>
            <a:r>
              <a:rPr lang="nl-NL" dirty="0"/>
              <a:t> enter </a:t>
            </a:r>
            <a:r>
              <a:rPr lang="nl-NL" dirty="0" err="1"/>
              <a:t>title</a:t>
            </a:r>
            <a:r>
              <a:rPr lang="nl-NL" dirty="0"/>
              <a:t>.</a:t>
            </a:r>
          </a:p>
        </p:txBody>
      </p:sp>
      <p:sp>
        <p:nvSpPr>
          <p:cNvPr id="3" name="Tijdelijke aanduiding voor dianummer 2"/>
          <p:cNvSpPr>
            <a:spLocks noGrp="1"/>
          </p:cNvSpPr>
          <p:nvPr>
            <p:ph type="sldNum" sz="quarter" idx="10"/>
          </p:nvPr>
        </p:nvSpPr>
        <p:spPr/>
        <p:txBody>
          <a:bodyPr/>
          <a:lstStyle/>
          <a:p>
            <a:fld id="{4821C4A5-98F2-7545-875B-39B2F4500447}" type="slidenum">
              <a:rPr/>
              <a:pPr/>
              <a:t>‹nr.›</a:t>
            </a:fld>
            <a:endParaRPr lang="nl-NL"/>
          </a:p>
        </p:txBody>
      </p:sp>
      <p:sp>
        <p:nvSpPr>
          <p:cNvPr id="7" name="Tijdelijke aanduiding voor inhoud 6"/>
          <p:cNvSpPr>
            <a:spLocks noGrp="1"/>
          </p:cNvSpPr>
          <p:nvPr>
            <p:ph sz="quarter" idx="12" hasCustomPrompt="1"/>
          </p:nvPr>
        </p:nvSpPr>
        <p:spPr>
          <a:xfrm>
            <a:off x="3150466" y="1773238"/>
            <a:ext cx="2448000" cy="4581525"/>
          </a:xfrm>
        </p:spPr>
        <p:txBody>
          <a:bodyPr/>
          <a:lstStyle>
            <a:lvl1pPr>
              <a:defRPr sz="1800"/>
            </a:lvl1pPr>
            <a:lvl2pPr>
              <a:defRPr sz="1600"/>
            </a:lvl2pPr>
            <a:lvl3pPr>
              <a:defRPr sz="1400"/>
            </a:lvl3pPr>
            <a:lvl4pPr>
              <a:defRPr sz="18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6" name="Tijdelijke aanduiding voor inhoud 6"/>
          <p:cNvSpPr>
            <a:spLocks noGrp="1"/>
          </p:cNvSpPr>
          <p:nvPr>
            <p:ph sz="quarter" idx="13" hasCustomPrompt="1"/>
          </p:nvPr>
        </p:nvSpPr>
        <p:spPr>
          <a:xfrm>
            <a:off x="5832400" y="1773238"/>
            <a:ext cx="2448000" cy="4581525"/>
          </a:xfrm>
        </p:spPr>
        <p:txBody>
          <a:bodyPr/>
          <a:lstStyle>
            <a:lvl1pPr>
              <a:defRPr sz="1800"/>
            </a:lvl1pPr>
            <a:lvl2pPr>
              <a:defRPr sz="1600"/>
            </a:lvl2pPr>
            <a:lvl3pPr>
              <a:defRPr sz="1400"/>
            </a:lvl3pPr>
            <a:lvl4pPr>
              <a:defRPr sz="18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8" name="Tijdelijke aanduiding voor inhoud 6"/>
          <p:cNvSpPr>
            <a:spLocks noGrp="1"/>
          </p:cNvSpPr>
          <p:nvPr>
            <p:ph sz="quarter" idx="14" hasCustomPrompt="1"/>
          </p:nvPr>
        </p:nvSpPr>
        <p:spPr>
          <a:xfrm>
            <a:off x="475815" y="1773238"/>
            <a:ext cx="2448000" cy="4581525"/>
          </a:xfrm>
        </p:spPr>
        <p:txBody>
          <a:bodyPr/>
          <a:lstStyle>
            <a:lvl1pPr>
              <a:defRPr sz="1800"/>
            </a:lvl1pPr>
            <a:lvl2pPr>
              <a:defRPr sz="1600"/>
            </a:lvl2pPr>
            <a:lvl3pPr>
              <a:defRPr sz="1400"/>
            </a:lvl3pPr>
            <a:lvl4pPr>
              <a:defRPr sz="18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9"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a:p>
        </p:txBody>
      </p:sp>
    </p:spTree>
    <p:extLst>
      <p:ext uri="{BB962C8B-B14F-4D97-AF65-F5344CB8AC3E}">
        <p14:creationId xmlns:p14="http://schemas.microsoft.com/office/powerpoint/2010/main" val="369601930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xes">
    <p:spTree>
      <p:nvGrpSpPr>
        <p:cNvPr id="1" name=""/>
        <p:cNvGrpSpPr/>
        <p:nvPr/>
      </p:nvGrpSpPr>
      <p:grpSpPr>
        <a:xfrm>
          <a:off x="0" y="0"/>
          <a:ext cx="0" cy="0"/>
          <a:chOff x="0" y="0"/>
          <a:chExt cx="0" cy="0"/>
        </a:xfrm>
      </p:grpSpPr>
      <p:sp>
        <p:nvSpPr>
          <p:cNvPr id="8" name="Tijdelijke aanduiding voor inhoud 6"/>
          <p:cNvSpPr>
            <a:spLocks noGrp="1"/>
          </p:cNvSpPr>
          <p:nvPr>
            <p:ph sz="quarter" idx="14" hasCustomPrompt="1"/>
          </p:nvPr>
        </p:nvSpPr>
        <p:spPr>
          <a:xfrm>
            <a:off x="1649506" y="1778794"/>
            <a:ext cx="6640419" cy="1440000"/>
          </a:xfrm>
          <a:solidFill>
            <a:schemeClr val="accent2">
              <a:lumMod val="20000"/>
              <a:lumOff val="80000"/>
            </a:schemeClr>
          </a:solidFill>
        </p:spPr>
        <p:txBody>
          <a:bodyPr lIns="360000" rIns="72000" anchor="ctr"/>
          <a:lstStyle>
            <a:lvl1pPr>
              <a:defRPr sz="1600"/>
            </a:lvl1pPr>
            <a:lvl2pPr>
              <a:defRPr sz="1600"/>
            </a:lvl2pPr>
            <a:lvl3pPr>
              <a:defRPr sz="1600"/>
            </a:lvl3pPr>
            <a:lvl4pPr>
              <a:defRPr sz="16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2" name="Titel 1"/>
          <p:cNvSpPr>
            <a:spLocks noGrp="1"/>
          </p:cNvSpPr>
          <p:nvPr>
            <p:ph type="title" hasCustomPrompt="1"/>
          </p:nvPr>
        </p:nvSpPr>
        <p:spPr/>
        <p:txBody>
          <a:bodyPr/>
          <a:lstStyle/>
          <a:p>
            <a:r>
              <a:rPr lang="nl-NL" dirty="0"/>
              <a:t>Click </a:t>
            </a:r>
            <a:r>
              <a:rPr lang="nl-NL" dirty="0" err="1"/>
              <a:t>to</a:t>
            </a:r>
            <a:r>
              <a:rPr lang="nl-NL" dirty="0"/>
              <a:t> enter </a:t>
            </a:r>
            <a:r>
              <a:rPr lang="nl-NL" dirty="0" err="1"/>
              <a:t>title</a:t>
            </a:r>
            <a:r>
              <a:rPr lang="nl-NL" dirty="0"/>
              <a:t>.</a:t>
            </a:r>
          </a:p>
        </p:txBody>
      </p:sp>
      <p:sp>
        <p:nvSpPr>
          <p:cNvPr id="3" name="Tijdelijke aanduiding voor dianummer 2"/>
          <p:cNvSpPr>
            <a:spLocks noGrp="1"/>
          </p:cNvSpPr>
          <p:nvPr>
            <p:ph type="sldNum" sz="quarter" idx="10"/>
          </p:nvPr>
        </p:nvSpPr>
        <p:spPr/>
        <p:txBody>
          <a:bodyPr/>
          <a:lstStyle/>
          <a:p>
            <a:fld id="{4821C4A5-98F2-7545-875B-39B2F4500447}" type="slidenum">
              <a:rPr/>
              <a:pPr/>
              <a:t>‹nr.›</a:t>
            </a:fld>
            <a:endParaRPr lang="nl-NL"/>
          </a:p>
        </p:txBody>
      </p:sp>
      <p:sp>
        <p:nvSpPr>
          <p:cNvPr id="9"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a:p>
        </p:txBody>
      </p:sp>
      <p:sp>
        <p:nvSpPr>
          <p:cNvPr id="5" name="Text Placeholder 4"/>
          <p:cNvSpPr>
            <a:spLocks noGrp="1"/>
          </p:cNvSpPr>
          <p:nvPr>
            <p:ph type="body" sz="quarter" idx="15"/>
          </p:nvPr>
        </p:nvSpPr>
        <p:spPr>
          <a:xfrm>
            <a:off x="466725" y="1778794"/>
            <a:ext cx="1440000" cy="1440000"/>
          </a:xfrm>
          <a:prstGeom prst="roundRect">
            <a:avLst/>
          </a:prstGeom>
        </p:spPr>
        <p:style>
          <a:lnRef idx="3">
            <a:schemeClr val="lt1"/>
          </a:lnRef>
          <a:fillRef idx="1">
            <a:schemeClr val="accent2"/>
          </a:fillRef>
          <a:effectRef idx="1">
            <a:schemeClr val="accent2"/>
          </a:effectRef>
          <a:fontRef idx="none"/>
        </p:style>
        <p:txBody>
          <a:bodyPr anchor="ctr"/>
          <a:lstStyle>
            <a:lvl1pPr marL="0" indent="0" algn="ctr">
              <a:buNone/>
              <a:defRPr sz="1600" b="1">
                <a:solidFill>
                  <a:schemeClr val="bg1"/>
                </a:solidFill>
              </a:defRPr>
            </a:lvl1pPr>
          </a:lstStyle>
          <a:p>
            <a:pPr lvl="0"/>
            <a:r>
              <a:rPr lang="en-US" dirty="0"/>
              <a:t>Click to edit Master text styles</a:t>
            </a:r>
          </a:p>
        </p:txBody>
      </p:sp>
      <p:sp>
        <p:nvSpPr>
          <p:cNvPr id="16" name="Tijdelijke aanduiding voor inhoud 6"/>
          <p:cNvSpPr>
            <a:spLocks noGrp="1"/>
          </p:cNvSpPr>
          <p:nvPr>
            <p:ph sz="quarter" idx="16" hasCustomPrompt="1"/>
          </p:nvPr>
        </p:nvSpPr>
        <p:spPr>
          <a:xfrm>
            <a:off x="1649506" y="3338304"/>
            <a:ext cx="6640419" cy="1440000"/>
          </a:xfrm>
          <a:solidFill>
            <a:schemeClr val="accent2">
              <a:lumMod val="20000"/>
              <a:lumOff val="80000"/>
            </a:schemeClr>
          </a:solidFill>
        </p:spPr>
        <p:txBody>
          <a:bodyPr lIns="360000" rIns="72000" anchor="ctr"/>
          <a:lstStyle>
            <a:lvl1pPr>
              <a:defRPr sz="1600"/>
            </a:lvl1pPr>
            <a:lvl2pPr>
              <a:defRPr sz="1600"/>
            </a:lvl2pPr>
            <a:lvl3pPr>
              <a:defRPr sz="1600"/>
            </a:lvl3pPr>
            <a:lvl4pPr>
              <a:defRPr sz="16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18" name="Text Placeholder 4"/>
          <p:cNvSpPr>
            <a:spLocks noGrp="1"/>
          </p:cNvSpPr>
          <p:nvPr>
            <p:ph type="body" sz="quarter" idx="17"/>
          </p:nvPr>
        </p:nvSpPr>
        <p:spPr>
          <a:xfrm>
            <a:off x="466725" y="3338304"/>
            <a:ext cx="1440000" cy="1440000"/>
          </a:xfrm>
          <a:prstGeom prst="roundRect">
            <a:avLst/>
          </a:prstGeom>
        </p:spPr>
        <p:style>
          <a:lnRef idx="3">
            <a:schemeClr val="lt1"/>
          </a:lnRef>
          <a:fillRef idx="1">
            <a:schemeClr val="accent2"/>
          </a:fillRef>
          <a:effectRef idx="1">
            <a:schemeClr val="accent2"/>
          </a:effectRef>
          <a:fontRef idx="none"/>
        </p:style>
        <p:txBody>
          <a:bodyPr anchor="ctr"/>
          <a:lstStyle>
            <a:lvl1pPr marL="0" indent="0" algn="ctr">
              <a:buNone/>
              <a:defRPr sz="1600" b="1">
                <a:solidFill>
                  <a:schemeClr val="bg1"/>
                </a:solidFill>
              </a:defRPr>
            </a:lvl1pPr>
          </a:lstStyle>
          <a:p>
            <a:pPr lvl="0"/>
            <a:r>
              <a:rPr lang="en-US" dirty="0"/>
              <a:t>Click to edit Master text styles</a:t>
            </a:r>
          </a:p>
        </p:txBody>
      </p:sp>
      <p:sp>
        <p:nvSpPr>
          <p:cNvPr id="19" name="Tijdelijke aanduiding voor inhoud 6"/>
          <p:cNvSpPr>
            <a:spLocks noGrp="1"/>
          </p:cNvSpPr>
          <p:nvPr>
            <p:ph sz="quarter" idx="18" hasCustomPrompt="1"/>
          </p:nvPr>
        </p:nvSpPr>
        <p:spPr>
          <a:xfrm>
            <a:off x="1649506" y="4908926"/>
            <a:ext cx="6640419" cy="1440000"/>
          </a:xfrm>
          <a:solidFill>
            <a:schemeClr val="accent2">
              <a:lumMod val="20000"/>
              <a:lumOff val="80000"/>
            </a:schemeClr>
          </a:solidFill>
        </p:spPr>
        <p:txBody>
          <a:bodyPr lIns="360000" rIns="72000" anchor="ctr"/>
          <a:lstStyle>
            <a:lvl1pPr>
              <a:defRPr sz="1600"/>
            </a:lvl1pPr>
            <a:lvl2pPr>
              <a:defRPr sz="1600"/>
            </a:lvl2pPr>
            <a:lvl3pPr>
              <a:defRPr sz="1600"/>
            </a:lvl3pPr>
            <a:lvl4pPr>
              <a:defRPr sz="1600"/>
            </a:lvl4pPr>
            <a:lvl5pPr>
              <a:defRPr sz="1600"/>
            </a:lvl5p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nl-NL" dirty="0"/>
              <a:t>Second level</a:t>
            </a:r>
          </a:p>
          <a:p>
            <a:pPr lvl="2"/>
            <a:r>
              <a:rPr lang="nl-NL" dirty="0" err="1"/>
              <a:t>Third</a:t>
            </a:r>
            <a:r>
              <a:rPr lang="nl-NL" dirty="0"/>
              <a:t> level</a:t>
            </a:r>
          </a:p>
          <a:p>
            <a:pPr lvl="3"/>
            <a:r>
              <a:rPr lang="nl-NL" dirty="0" err="1"/>
              <a:t>Fourth</a:t>
            </a:r>
            <a:r>
              <a:rPr lang="nl-NL" dirty="0"/>
              <a:t> level</a:t>
            </a:r>
          </a:p>
          <a:p>
            <a:pPr lvl="4"/>
            <a:r>
              <a:rPr lang="nl-NL" dirty="0" err="1"/>
              <a:t>Fifth</a:t>
            </a:r>
            <a:r>
              <a:rPr lang="nl-NL" dirty="0"/>
              <a:t> level</a:t>
            </a:r>
          </a:p>
        </p:txBody>
      </p:sp>
      <p:sp>
        <p:nvSpPr>
          <p:cNvPr id="21" name="Text Placeholder 4"/>
          <p:cNvSpPr>
            <a:spLocks noGrp="1"/>
          </p:cNvSpPr>
          <p:nvPr>
            <p:ph type="body" sz="quarter" idx="19"/>
          </p:nvPr>
        </p:nvSpPr>
        <p:spPr>
          <a:xfrm>
            <a:off x="466725" y="4908926"/>
            <a:ext cx="1440000" cy="1440000"/>
          </a:xfrm>
          <a:prstGeom prst="roundRect">
            <a:avLst/>
          </a:prstGeom>
        </p:spPr>
        <p:style>
          <a:lnRef idx="3">
            <a:schemeClr val="lt1"/>
          </a:lnRef>
          <a:fillRef idx="1">
            <a:schemeClr val="accent2"/>
          </a:fillRef>
          <a:effectRef idx="1">
            <a:schemeClr val="accent2"/>
          </a:effectRef>
          <a:fontRef idx="none"/>
        </p:style>
        <p:txBody>
          <a:bodyPr anchor="ctr"/>
          <a:lstStyle>
            <a:lvl1pPr marL="0" indent="0" algn="ctr">
              <a:buNone/>
              <a:defRPr sz="1600" b="1">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53661324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75814" y="255055"/>
            <a:ext cx="7042586" cy="1167345"/>
          </a:xfrm>
          <a:prstGeom prst="rect">
            <a:avLst/>
          </a:prstGeom>
        </p:spPr>
        <p:txBody>
          <a:bodyPr vert="horz" lIns="0" tIns="0" rIns="0" bIns="0" rtlCol="0" anchor="ctr">
            <a:noAutofit/>
          </a:bodyPr>
          <a:lstStyle/>
          <a:p>
            <a:r>
              <a:rPr lang="nl-NL" dirty="0"/>
              <a:t>Click </a:t>
            </a:r>
            <a:r>
              <a:rPr lang="nl-NL" dirty="0" err="1"/>
              <a:t>to</a:t>
            </a:r>
            <a:r>
              <a:rPr lang="nl-NL" dirty="0"/>
              <a:t> enter </a:t>
            </a:r>
            <a:r>
              <a:rPr lang="nl-NL" dirty="0" err="1"/>
              <a:t>title</a:t>
            </a:r>
            <a:r>
              <a:rPr lang="nl-NL" dirty="0"/>
              <a:t>.</a:t>
            </a:r>
          </a:p>
        </p:txBody>
      </p:sp>
      <p:sp>
        <p:nvSpPr>
          <p:cNvPr id="5" name="Kader 4" hidden="1"/>
          <p:cNvSpPr/>
          <p:nvPr/>
        </p:nvSpPr>
        <p:spPr>
          <a:xfrm>
            <a:off x="-540568" y="-544790"/>
            <a:ext cx="10225136" cy="7947581"/>
          </a:xfrm>
          <a:prstGeom prst="frame">
            <a:avLst>
              <a:gd name="adj1" fmla="val 6674"/>
            </a:avLst>
          </a:prstGeom>
          <a:noFill/>
          <a:ln w="6350" cap="flat" cmpd="sng" algn="ctr">
            <a:solidFill>
              <a:schemeClr val="accent2"/>
            </a:solid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noAutofit/>
          </a:bodyPr>
          <a:lstStyle/>
          <a:p>
            <a:pPr marL="0" marR="0" indent="0" algn="ctr" defTabSz="914400" eaLnBrk="1" fontAlgn="auto" latinLnBrk="0" hangingPunct="1">
              <a:lnSpc>
                <a:spcPct val="110000"/>
              </a:lnSpc>
              <a:spcBef>
                <a:spcPts val="0"/>
              </a:spcBef>
              <a:spcAft>
                <a:spcPts val="0"/>
              </a:spcAft>
              <a:buClrTx/>
              <a:buSzTx/>
              <a:buFontTx/>
              <a:buNone/>
              <a:tabLst/>
            </a:pPr>
            <a:endParaRPr kumimoji="0" lang="nl-NL" sz="1800" b="0" i="0" u="none" strike="noStrike" kern="0" cap="none" spc="0" normalizeH="0" baseline="0" noProof="0" dirty="0">
              <a:ln>
                <a:noFill/>
              </a:ln>
              <a:solidFill>
                <a:srgbClr val="000000"/>
              </a:solidFill>
              <a:effectLst/>
              <a:uLnTx/>
              <a:uFillTx/>
              <a:latin typeface="Myriad Pro"/>
              <a:ea typeface="+mn-ea"/>
              <a:cs typeface="Myriad Pro"/>
            </a:endParaRPr>
          </a:p>
        </p:txBody>
      </p:sp>
      <p:sp>
        <p:nvSpPr>
          <p:cNvPr id="7" name="Tijdelijke aanduiding voor dianummer 6"/>
          <p:cNvSpPr>
            <a:spLocks noGrp="1"/>
          </p:cNvSpPr>
          <p:nvPr>
            <p:ph type="sldNum" sz="quarter" idx="4"/>
          </p:nvPr>
        </p:nvSpPr>
        <p:spPr>
          <a:xfrm>
            <a:off x="7637463" y="6483356"/>
            <a:ext cx="642937" cy="27305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fld id="{4821C4A5-98F2-7545-875B-39B2F4500447}" type="slidenum">
              <a:rPr lang="nl-NL"/>
              <a:pPr/>
              <a:t>‹nr.›</a:t>
            </a:fld>
            <a:endParaRPr lang="nl-NL"/>
          </a:p>
        </p:txBody>
      </p:sp>
      <p:sp>
        <p:nvSpPr>
          <p:cNvPr id="8" name="Tijdelijke aanduiding voor tekst 7"/>
          <p:cNvSpPr>
            <a:spLocks noGrp="1"/>
          </p:cNvSpPr>
          <p:nvPr>
            <p:ph type="body" idx="1"/>
          </p:nvPr>
        </p:nvSpPr>
        <p:spPr>
          <a:xfrm>
            <a:off x="475812" y="1782763"/>
            <a:ext cx="7804588" cy="4572000"/>
          </a:xfrm>
          <a:prstGeom prst="rect">
            <a:avLst/>
          </a:prstGeom>
        </p:spPr>
        <p:txBody>
          <a:bodyPr vert="horz" lIns="0" tIns="45720" rIns="0" bIns="45720" rtlCol="0">
            <a:noAutofit/>
          </a:bodyPr>
          <a:lstStyle/>
          <a:p>
            <a:pPr lvl="0"/>
            <a:r>
              <a:rPr lang="nl-NL" dirty="0"/>
              <a:t>Click </a:t>
            </a:r>
            <a:r>
              <a:rPr lang="nl-NL" dirty="0" err="1"/>
              <a:t>to</a:t>
            </a:r>
            <a:r>
              <a:rPr lang="nl-NL" dirty="0"/>
              <a:t> </a:t>
            </a:r>
            <a:r>
              <a:rPr lang="nl-NL" dirty="0" err="1"/>
              <a:t>add</a:t>
            </a:r>
            <a:r>
              <a:rPr lang="nl-NL" dirty="0"/>
              <a:t> </a:t>
            </a:r>
            <a:r>
              <a:rPr lang="nl-NL" dirty="0" err="1"/>
              <a:t>text</a:t>
            </a:r>
            <a:endParaRPr lang="nl-NL" dirty="0"/>
          </a:p>
          <a:p>
            <a:pPr lvl="1"/>
            <a:r>
              <a:rPr lang="en-US" dirty="0"/>
              <a:t>Second level</a:t>
            </a:r>
          </a:p>
          <a:p>
            <a:pPr lvl="2"/>
            <a:r>
              <a:rPr lang="en-US" dirty="0" err="1"/>
              <a:t>Derde</a:t>
            </a:r>
            <a:r>
              <a:rPr lang="en-US" dirty="0"/>
              <a:t> </a:t>
            </a:r>
            <a:r>
              <a:rPr lang="en-US" dirty="0" err="1"/>
              <a:t>niveau</a:t>
            </a:r>
            <a:endParaRPr lang="en-US" dirty="0"/>
          </a:p>
          <a:p>
            <a:pPr lvl="3"/>
            <a:r>
              <a:rPr lang="en-US" dirty="0"/>
              <a:t>Fourth level</a:t>
            </a:r>
          </a:p>
          <a:p>
            <a:pPr lvl="4"/>
            <a:r>
              <a:rPr lang="en-US" dirty="0"/>
              <a:t>Fifth level</a:t>
            </a:r>
          </a:p>
          <a:p>
            <a:pPr lvl="5"/>
            <a:r>
              <a:rPr lang="en-US" dirty="0"/>
              <a:t>Sixth level</a:t>
            </a:r>
          </a:p>
          <a:p>
            <a:pPr lvl="6"/>
            <a:r>
              <a:rPr lang="en-US" dirty="0"/>
              <a:t>Seventh level</a:t>
            </a:r>
          </a:p>
        </p:txBody>
      </p:sp>
      <p:pic>
        <p:nvPicPr>
          <p:cNvPr id="3" name="Afbeelding 2" descr="RB_logo_rgb.png"/>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7939840" y="423333"/>
            <a:ext cx="679765" cy="821267"/>
          </a:xfrm>
          <a:prstGeom prst="rect">
            <a:avLst/>
          </a:prstGeom>
        </p:spPr>
      </p:pic>
      <p:sp>
        <p:nvSpPr>
          <p:cNvPr id="4" name="Tijdelijke aanduiding voor voettekst 3"/>
          <p:cNvSpPr>
            <a:spLocks noGrp="1"/>
          </p:cNvSpPr>
          <p:nvPr>
            <p:ph type="ftr" sz="quarter" idx="3"/>
          </p:nvPr>
        </p:nvSpPr>
        <p:spPr>
          <a:xfrm>
            <a:off x="475812" y="6483356"/>
            <a:ext cx="7161651" cy="273050"/>
          </a:xfrm>
          <a:prstGeom prst="rect">
            <a:avLst/>
          </a:prstGeom>
        </p:spPr>
        <p:txBody>
          <a:bodyPr vert="horz" lIns="0" tIns="45720" rIns="0" bIns="45720" rtlCol="0" anchor="ctr"/>
          <a:lstStyle>
            <a:lvl1pPr algn="l">
              <a:defRPr sz="1200">
                <a:solidFill>
                  <a:schemeClr val="tx1">
                    <a:tint val="75000"/>
                  </a:schemeClr>
                </a:solidFill>
              </a:defRPr>
            </a:lvl1pPr>
          </a:lstStyle>
          <a:p>
            <a:endParaRPr lang="nl-NL" dirty="0"/>
          </a:p>
        </p:txBody>
      </p:sp>
    </p:spTree>
    <p:extLst>
      <p:ext uri="{BB962C8B-B14F-4D97-AF65-F5344CB8AC3E}">
        <p14:creationId xmlns:p14="http://schemas.microsoft.com/office/powerpoint/2010/main" val="3772061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9" r:id="rId3"/>
    <p:sldLayoutId id="2147483651" r:id="rId4"/>
    <p:sldLayoutId id="2147483662" r:id="rId5"/>
    <p:sldLayoutId id="2147483663" r:id="rId6"/>
    <p:sldLayoutId id="2147483664" r:id="rId7"/>
    <p:sldLayoutId id="2147483670" r:id="rId8"/>
    <p:sldLayoutId id="2147483673" r:id="rId9"/>
    <p:sldLayoutId id="2147483659" r:id="rId10"/>
    <p:sldLayoutId id="2147483654" r:id="rId11"/>
    <p:sldLayoutId id="2147483661" r:id="rId12"/>
    <p:sldLayoutId id="2147483672" r:id="rId13"/>
  </p:sldLayoutIdLst>
  <p:transition>
    <p:fade/>
  </p:transition>
  <p:hf hdr="0" ftr="0" dt="0"/>
  <p:txStyles>
    <p:titleStyle>
      <a:lvl1pPr algn="l" defTabSz="456999" rtl="0" eaLnBrk="1" latinLnBrk="0" hangingPunct="1">
        <a:lnSpc>
          <a:spcPct val="90000"/>
        </a:lnSpc>
        <a:spcBef>
          <a:spcPct val="0"/>
        </a:spcBef>
        <a:buNone/>
        <a:defRPr sz="3200" b="0" i="0" kern="1200">
          <a:solidFill>
            <a:schemeClr val="tx2"/>
          </a:solidFill>
          <a:latin typeface="+mj-lt"/>
          <a:ea typeface="+mj-ea"/>
          <a:cs typeface="Myriad Pro Light"/>
        </a:defRPr>
      </a:lvl1pPr>
    </p:titleStyle>
    <p:bodyStyle>
      <a:lvl1pPr marL="220663" marR="0" indent="-220663"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2000" b="0" i="0" u="none" strike="noStrike" kern="1200" cap="none" spc="0" normalizeH="0" baseline="0" noProof="0">
          <a:ln>
            <a:noFill/>
          </a:ln>
          <a:solidFill>
            <a:schemeClr val="tx1"/>
          </a:solidFill>
          <a:effectLst/>
          <a:uLnTx/>
          <a:uFillTx/>
          <a:latin typeface="+mn-lt"/>
          <a:ea typeface="+mn-ea"/>
          <a:cs typeface="Myriad Pro Light" pitchFamily="34" charset="0"/>
        </a:defRPr>
      </a:lvl1pPr>
      <a:lvl2pPr marL="449263" marR="0" indent="-246063" algn="l" defTabSz="914400" rtl="0" eaLnBrk="1" fontAlgn="auto" latinLnBrk="0" hangingPunct="1">
        <a:lnSpc>
          <a:spcPct val="100000"/>
        </a:lnSpc>
        <a:spcBef>
          <a:spcPct val="20000"/>
        </a:spcBef>
        <a:spcAft>
          <a:spcPts val="0"/>
        </a:spcAft>
        <a:buClr>
          <a:schemeClr val="tx2"/>
        </a:buClr>
        <a:buSzPct val="90000"/>
        <a:buFont typeface="Lucida Grande"/>
        <a:buChar char="•"/>
        <a:tabLst/>
        <a:defRPr kumimoji="0" lang="nl-NL" sz="1800" b="0" i="0" u="none" strike="noStrike" kern="1200" cap="none" spc="0" normalizeH="0" baseline="0" noProof="0">
          <a:ln>
            <a:noFill/>
          </a:ln>
          <a:solidFill>
            <a:srgbClr val="000000"/>
          </a:solidFill>
          <a:effectLst/>
          <a:uLnTx/>
          <a:uFillTx/>
          <a:latin typeface="+mn-lt"/>
          <a:ea typeface="+mn-ea"/>
          <a:cs typeface="Myriad Pro Light" pitchFamily="34" charset="0"/>
        </a:defRPr>
      </a:lvl2pPr>
      <a:lvl3pPr marL="627063" marR="0" indent="-1778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600" b="0" i="0" u="none" strike="noStrike" kern="1200" cap="none" spc="0" normalizeH="0" baseline="0" noProof="0">
          <a:ln>
            <a:noFill/>
          </a:ln>
          <a:solidFill>
            <a:prstClr val="black"/>
          </a:solidFill>
          <a:effectLst/>
          <a:uLnTx/>
          <a:uFillTx/>
          <a:latin typeface="+mn-lt"/>
          <a:ea typeface="+mn-ea"/>
          <a:cs typeface="Mongolian Baiti" pitchFamily="66" charset="0"/>
        </a:defRPr>
      </a:lvl3pPr>
      <a:lvl4pPr marL="0" marR="0" indent="0" algn="l" defTabSz="914400" rtl="0" eaLnBrk="1" fontAlgn="auto" latinLnBrk="0" hangingPunct="1">
        <a:lnSpc>
          <a:spcPct val="100000"/>
        </a:lnSpc>
        <a:spcBef>
          <a:spcPct val="20000"/>
        </a:spcBef>
        <a:spcAft>
          <a:spcPts val="0"/>
        </a:spcAft>
        <a:buClr>
          <a:srgbClr val="FF6600"/>
        </a:buClr>
        <a:buSzTx/>
        <a:buFont typeface="Arial" pitchFamily="34" charset="0"/>
        <a:buNone/>
        <a:tabLst/>
        <a:defRPr kumimoji="0" lang="nl-NL" sz="2000" b="1" i="1" u="none" strike="noStrike" kern="1200" cap="none" spc="0" normalizeH="0" baseline="0" noProof="0">
          <a:ln>
            <a:noFill/>
          </a:ln>
          <a:solidFill>
            <a:schemeClr val="accent2"/>
          </a:solidFill>
          <a:effectLst/>
          <a:uLnTx/>
          <a:uFillTx/>
          <a:latin typeface="+mn-lt"/>
          <a:ea typeface="+mn-ea"/>
          <a:cs typeface="Mongolian Baiti" pitchFamily="66" charset="0"/>
        </a:defRPr>
      </a:lvl4pPr>
      <a:lvl5pPr marL="1588" marR="0" indent="0" algn="l" defTabSz="914400" rtl="0" eaLnBrk="1" fontAlgn="auto" latinLnBrk="0" hangingPunct="1">
        <a:lnSpc>
          <a:spcPct val="100000"/>
        </a:lnSpc>
        <a:spcBef>
          <a:spcPct val="20000"/>
        </a:spcBef>
        <a:spcAft>
          <a:spcPts val="0"/>
        </a:spcAft>
        <a:buClrTx/>
        <a:buSzTx/>
        <a:buFont typeface="Arial"/>
        <a:buNone/>
        <a:tabLst/>
        <a:defRPr kumimoji="0" lang="nl-NL" sz="1800" b="1" i="1" u="none" strike="noStrike" kern="1200" cap="none" spc="0" normalizeH="0" baseline="0" noProof="0">
          <a:ln>
            <a:noFill/>
          </a:ln>
          <a:solidFill>
            <a:schemeClr val="tx2"/>
          </a:solidFill>
          <a:effectLst/>
          <a:uLnTx/>
          <a:uFillTx/>
          <a:latin typeface="+mn-lt"/>
          <a:ea typeface="+mn-ea"/>
          <a:cs typeface="Mongolian Baiti" pitchFamily="66" charset="0"/>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p:cNvPicPr>
            <a:picLocks noGrp="1" noChangeAspect="1" noChangeArrowheads="1"/>
          </p:cNvPicPr>
          <p:nvPr>
            <p:ph type="pic" sz="quarter" idx="4294967295"/>
          </p:nvPr>
        </p:nvPicPr>
        <p:blipFill>
          <a:blip r:embed="rId3">
            <a:extLst>
              <a:ext uri="{28A0092B-C50C-407E-A947-70E740481C1C}">
                <a14:useLocalDpi xmlns:a14="http://schemas.microsoft.com/office/drawing/2010/main" val="0"/>
              </a:ext>
            </a:extLst>
          </a:blip>
          <a:srcRect t="15448" b="15448"/>
          <a:stretch>
            <a:fillRect/>
          </a:stretch>
        </p:blipFill>
        <p:spPr bwMode="auto">
          <a:xfrm>
            <a:off x="-5130" y="8620"/>
            <a:ext cx="9149638" cy="4111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ndertitel 5"/>
          <p:cNvSpPr>
            <a:spLocks noGrp="1"/>
          </p:cNvSpPr>
          <p:nvPr>
            <p:ph type="subTitle" idx="1"/>
          </p:nvPr>
        </p:nvSpPr>
        <p:spPr>
          <a:xfrm>
            <a:off x="1920875" y="4571102"/>
            <a:ext cx="4166260" cy="474109"/>
          </a:xfrm>
          <a:solidFill>
            <a:schemeClr val="accent2"/>
          </a:solidFill>
        </p:spPr>
        <p:txBody>
          <a:bodyPr/>
          <a:lstStyle/>
          <a:p>
            <a:r>
              <a:rPr lang="nl-NL" dirty="0"/>
              <a:t>Regio Midden-Holland </a:t>
            </a:r>
          </a:p>
        </p:txBody>
      </p:sp>
      <p:sp>
        <p:nvSpPr>
          <p:cNvPr id="5" name="Titel 4"/>
          <p:cNvSpPr>
            <a:spLocks noGrp="1"/>
          </p:cNvSpPr>
          <p:nvPr>
            <p:ph type="title"/>
          </p:nvPr>
        </p:nvSpPr>
        <p:spPr>
          <a:xfrm>
            <a:off x="-57149" y="3290950"/>
            <a:ext cx="6151950" cy="1269833"/>
          </a:xfrm>
        </p:spPr>
        <p:txBody>
          <a:bodyPr/>
          <a:lstStyle/>
          <a:p>
            <a:r>
              <a:rPr lang="nl-NL" dirty="0"/>
              <a:t>Samenwerken voor het Groene Hart</a:t>
            </a:r>
          </a:p>
        </p:txBody>
      </p:sp>
      <p:sp>
        <p:nvSpPr>
          <p:cNvPr id="2" name="Tijdelijke aanduiding voor tekst 1"/>
          <p:cNvSpPr>
            <a:spLocks noGrp="1"/>
          </p:cNvSpPr>
          <p:nvPr>
            <p:ph type="body" sz="quarter" idx="11"/>
          </p:nvPr>
        </p:nvSpPr>
        <p:spPr/>
        <p:txBody>
          <a:bodyPr/>
          <a:lstStyle/>
          <a:p>
            <a:r>
              <a:rPr lang="nl-NL" dirty="0"/>
              <a:t>Heidi van Woudenberg, 5 oktober 2016</a:t>
            </a:r>
          </a:p>
        </p:txBody>
      </p:sp>
      <p:sp>
        <p:nvSpPr>
          <p:cNvPr id="4" name="Rechthoek 3"/>
          <p:cNvSpPr/>
          <p:nvPr/>
        </p:nvSpPr>
        <p:spPr>
          <a:xfrm>
            <a:off x="71500" y="36005"/>
            <a:ext cx="3204356" cy="800707"/>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marL="0" marR="0" indent="0" algn="ctr" defTabSz="914400" eaLnBrk="1" fontAlgn="auto" latinLnBrk="0" hangingPunct="1">
              <a:lnSpc>
                <a:spcPct val="110000"/>
              </a:lnSpc>
              <a:spcBef>
                <a:spcPts val="0"/>
              </a:spcBef>
              <a:spcAft>
                <a:spcPts val="0"/>
              </a:spcAft>
              <a:buClrTx/>
              <a:buSzTx/>
              <a:buFontTx/>
              <a:buNone/>
              <a:tabLst/>
            </a:pPr>
            <a:endParaRPr kumimoji="0" lang="nl-NL" sz="1800" b="0" i="0" u="none" strike="noStrike" kern="0" cap="none" spc="0" normalizeH="0" baseline="0" noProof="0" dirty="0">
              <a:ln>
                <a:noFill/>
              </a:ln>
              <a:solidFill>
                <a:srgbClr val="000000"/>
              </a:solidFill>
              <a:effectLst/>
              <a:uLnTx/>
              <a:uFillTx/>
              <a:ea typeface="+mn-ea"/>
              <a:cs typeface="Myriad Pro"/>
            </a:endParaRPr>
          </a:p>
        </p:txBody>
      </p:sp>
    </p:spTree>
    <p:extLst>
      <p:ext uri="{BB962C8B-B14F-4D97-AF65-F5344CB8AC3E}">
        <p14:creationId xmlns:p14="http://schemas.microsoft.com/office/powerpoint/2010/main" val="247920451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Kansen </a:t>
            </a:r>
            <a:r>
              <a:rPr lang="nl-NL" dirty="0" smtClean="0"/>
              <a:t>(4)  - faciliteren zelfredzaamheid - </a:t>
            </a:r>
            <a:endParaRPr lang="nl-NL" dirty="0"/>
          </a:p>
        </p:txBody>
      </p:sp>
      <p:sp>
        <p:nvSpPr>
          <p:cNvPr id="3" name="Tijdelijke aanduiding voor dianummer 2"/>
          <p:cNvSpPr>
            <a:spLocks noGrp="1"/>
          </p:cNvSpPr>
          <p:nvPr>
            <p:ph type="sldNum" sz="quarter" idx="10"/>
          </p:nvPr>
        </p:nvSpPr>
        <p:spPr/>
        <p:txBody>
          <a:bodyPr/>
          <a:lstStyle/>
          <a:p>
            <a:fld id="{4821C4A5-98F2-7545-875B-39B2F4500447}" type="slidenum">
              <a:rPr lang="nl-NL" smtClean="0"/>
              <a:pPr/>
              <a:t>10</a:t>
            </a:fld>
            <a:endParaRPr lang="nl-NL"/>
          </a:p>
        </p:txBody>
      </p:sp>
      <p:sp>
        <p:nvSpPr>
          <p:cNvPr id="4" name="Tijdelijke aanduiding voor inhoud 3"/>
          <p:cNvSpPr>
            <a:spLocks noGrp="1"/>
          </p:cNvSpPr>
          <p:nvPr>
            <p:ph sz="quarter" idx="11"/>
          </p:nvPr>
        </p:nvSpPr>
        <p:spPr/>
        <p:txBody>
          <a:bodyPr/>
          <a:lstStyle/>
          <a:p>
            <a:r>
              <a:rPr lang="nl-NL" dirty="0"/>
              <a:t>Veel vrijwilligers, toenemende kloof arm/rijk, sterke groei welvaartziektes, groei uitgaven gezondheidszorg, vergrijzing, leegstand -&gt; faciliteren zelfredzaamheid</a:t>
            </a:r>
          </a:p>
          <a:p>
            <a:pPr lvl="1"/>
            <a:r>
              <a:rPr lang="nl-NL" dirty="0"/>
              <a:t>Mogelijke samenwerking: </a:t>
            </a:r>
          </a:p>
          <a:p>
            <a:pPr lvl="2"/>
            <a:r>
              <a:rPr lang="nl-NL" dirty="0" err="1" smtClean="0"/>
              <a:t>WeHelpen</a:t>
            </a:r>
            <a:r>
              <a:rPr lang="nl-NL" dirty="0" smtClean="0"/>
              <a:t> *)</a:t>
            </a:r>
            <a:endParaRPr lang="nl-NL" dirty="0"/>
          </a:p>
          <a:p>
            <a:pPr lvl="2"/>
            <a:r>
              <a:rPr lang="nl-NL" dirty="0"/>
              <a:t>Collectief Particulier Opdrachtgeverschap stimuleren en faciliteren voor gezamenlijke woningen voor ouderen</a:t>
            </a:r>
            <a:r>
              <a:rPr lang="nl-NL" dirty="0" smtClean="0"/>
              <a:t>; CPO </a:t>
            </a:r>
            <a:r>
              <a:rPr lang="nl-NL" dirty="0"/>
              <a:t>inzetten voor leegstand </a:t>
            </a:r>
            <a:r>
              <a:rPr lang="nl-NL" dirty="0" smtClean="0"/>
              <a:t>(agrarisch) vastgoed</a:t>
            </a:r>
          </a:p>
          <a:p>
            <a:pPr lvl="2"/>
            <a:r>
              <a:rPr lang="nl-NL" dirty="0" smtClean="0"/>
              <a:t>Samen Bankieren *) </a:t>
            </a:r>
            <a:endParaRPr lang="nl-NL" dirty="0"/>
          </a:p>
          <a:p>
            <a:pPr lvl="2"/>
            <a:r>
              <a:rPr lang="nl-NL" dirty="0"/>
              <a:t>‘Groene </a:t>
            </a:r>
            <a:r>
              <a:rPr lang="nl-NL" dirty="0" err="1"/>
              <a:t>circel</a:t>
            </a:r>
            <a:r>
              <a:rPr lang="nl-NL" dirty="0"/>
              <a:t> Sociale Innovatie’? </a:t>
            </a:r>
            <a:endParaRPr lang="nl-NL" dirty="0" smtClean="0"/>
          </a:p>
          <a:p>
            <a:pPr lvl="2"/>
            <a:endParaRPr lang="nl-NL" dirty="0"/>
          </a:p>
          <a:p>
            <a:pPr lvl="2"/>
            <a:r>
              <a:rPr lang="nl-NL" sz="1200" i="1" dirty="0"/>
              <a:t>*) Zie notitiepagina</a:t>
            </a:r>
          </a:p>
          <a:p>
            <a:pPr lvl="2"/>
            <a:endParaRPr lang="nl-NL" dirty="0"/>
          </a:p>
          <a:p>
            <a:pPr lvl="1"/>
            <a:endParaRPr lang="nl-NL" dirty="0"/>
          </a:p>
        </p:txBody>
      </p:sp>
    </p:spTree>
    <p:extLst>
      <p:ext uri="{BB962C8B-B14F-4D97-AF65-F5344CB8AC3E}">
        <p14:creationId xmlns:p14="http://schemas.microsoft.com/office/powerpoint/2010/main" val="323300413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p:cNvPicPr>
            <a:picLocks noGrp="1" noChangeAspect="1" noChangeArrowheads="1"/>
          </p:cNvPicPr>
          <p:nvPr>
            <p:ph type="pic" sz="quarter" idx="4294967295"/>
          </p:nvPr>
        </p:nvPicPr>
        <p:blipFill>
          <a:blip r:embed="rId3">
            <a:extLst>
              <a:ext uri="{28A0092B-C50C-407E-A947-70E740481C1C}">
                <a14:useLocalDpi xmlns:a14="http://schemas.microsoft.com/office/drawing/2010/main" val="0"/>
              </a:ext>
            </a:extLst>
          </a:blip>
          <a:srcRect t="15448" b="15448"/>
          <a:stretch>
            <a:fillRect/>
          </a:stretch>
        </p:blipFill>
        <p:spPr bwMode="auto">
          <a:xfrm>
            <a:off x="-5130" y="8620"/>
            <a:ext cx="9149638" cy="4111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ndertitel 5"/>
          <p:cNvSpPr>
            <a:spLocks noGrp="1"/>
          </p:cNvSpPr>
          <p:nvPr>
            <p:ph type="subTitle" idx="1"/>
          </p:nvPr>
        </p:nvSpPr>
        <p:spPr>
          <a:xfrm>
            <a:off x="1920875" y="4571102"/>
            <a:ext cx="4166260" cy="844155"/>
          </a:xfrm>
          <a:solidFill>
            <a:schemeClr val="accent2"/>
          </a:solidFill>
        </p:spPr>
        <p:txBody>
          <a:bodyPr/>
          <a:lstStyle/>
          <a:p>
            <a:r>
              <a:rPr lang="nl-NL" dirty="0"/>
              <a:t>Rol Rabobank: Inzet kennis, contacten, financiële middelen</a:t>
            </a:r>
          </a:p>
        </p:txBody>
      </p:sp>
      <p:sp>
        <p:nvSpPr>
          <p:cNvPr id="5" name="Titel 4"/>
          <p:cNvSpPr>
            <a:spLocks noGrp="1"/>
          </p:cNvSpPr>
          <p:nvPr>
            <p:ph type="title"/>
          </p:nvPr>
        </p:nvSpPr>
        <p:spPr>
          <a:xfrm>
            <a:off x="-57149" y="3290950"/>
            <a:ext cx="6151950" cy="1269833"/>
          </a:xfrm>
        </p:spPr>
        <p:txBody>
          <a:bodyPr/>
          <a:lstStyle/>
          <a:p>
            <a:r>
              <a:rPr lang="nl-NL" dirty="0"/>
              <a:t>Samenwerken voor het                  Groene Hart</a:t>
            </a:r>
          </a:p>
        </p:txBody>
      </p:sp>
      <p:sp>
        <p:nvSpPr>
          <p:cNvPr id="4" name="Rechthoek 3"/>
          <p:cNvSpPr/>
          <p:nvPr/>
        </p:nvSpPr>
        <p:spPr>
          <a:xfrm>
            <a:off x="71500" y="36005"/>
            <a:ext cx="3204356" cy="800707"/>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marL="0" marR="0" indent="0" algn="ctr" defTabSz="914400" eaLnBrk="1" fontAlgn="auto" latinLnBrk="0" hangingPunct="1">
              <a:lnSpc>
                <a:spcPct val="110000"/>
              </a:lnSpc>
              <a:spcBef>
                <a:spcPts val="0"/>
              </a:spcBef>
              <a:spcAft>
                <a:spcPts val="0"/>
              </a:spcAft>
              <a:buClrTx/>
              <a:buSzTx/>
              <a:buFontTx/>
              <a:buNone/>
              <a:tabLst/>
            </a:pPr>
            <a:endParaRPr kumimoji="0" lang="nl-NL" sz="1800" b="0" i="0" u="none" strike="noStrike" kern="0" cap="none" spc="0" normalizeH="0" baseline="0" noProof="0" dirty="0">
              <a:ln>
                <a:noFill/>
              </a:ln>
              <a:solidFill>
                <a:srgbClr val="000000"/>
              </a:solidFill>
              <a:effectLst/>
              <a:uLnTx/>
              <a:uFillTx/>
              <a:ea typeface="+mn-ea"/>
              <a:cs typeface="Myriad Pro"/>
            </a:endParaRPr>
          </a:p>
        </p:txBody>
      </p:sp>
    </p:spTree>
    <p:extLst>
      <p:ext uri="{BB962C8B-B14F-4D97-AF65-F5344CB8AC3E}">
        <p14:creationId xmlns:p14="http://schemas.microsoft.com/office/powerpoint/2010/main" val="219688583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sz="2800" dirty="0"/>
              <a:t>Missie Rabobank</a:t>
            </a:r>
          </a:p>
        </p:txBody>
      </p:sp>
      <p:sp>
        <p:nvSpPr>
          <p:cNvPr id="3" name="Tijdelijke aanduiding voor dianummer 2"/>
          <p:cNvSpPr>
            <a:spLocks noGrp="1"/>
          </p:cNvSpPr>
          <p:nvPr>
            <p:ph type="sldNum" sz="quarter" idx="10"/>
          </p:nvPr>
        </p:nvSpPr>
        <p:spPr/>
        <p:txBody>
          <a:bodyPr/>
          <a:lstStyle/>
          <a:p>
            <a:fld id="{4821C4A5-98F2-7545-875B-39B2F4500447}" type="slidenum">
              <a:rPr lang="nl-NL" smtClean="0"/>
              <a:pPr/>
              <a:t>2</a:t>
            </a:fld>
            <a:endParaRPr lang="nl-NL"/>
          </a:p>
        </p:txBody>
      </p:sp>
      <p:sp>
        <p:nvSpPr>
          <p:cNvPr id="2" name="Tijdelijke aanduiding voor inhoud 1"/>
          <p:cNvSpPr>
            <a:spLocks noGrp="1"/>
          </p:cNvSpPr>
          <p:nvPr>
            <p:ph sz="quarter" idx="11"/>
          </p:nvPr>
        </p:nvSpPr>
        <p:spPr/>
        <p:txBody>
          <a:bodyPr/>
          <a:lstStyle/>
          <a:p>
            <a:endParaRPr lang="nl-NL"/>
          </a:p>
        </p:txBody>
      </p:sp>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516" y="1736812"/>
            <a:ext cx="8817958" cy="4248472"/>
          </a:xfrm>
          <a:prstGeom prst="rect">
            <a:avLst/>
          </a:prstGeom>
        </p:spPr>
      </p:pic>
    </p:spTree>
    <p:extLst>
      <p:ext uri="{BB962C8B-B14F-4D97-AF65-F5344CB8AC3E}">
        <p14:creationId xmlns:p14="http://schemas.microsoft.com/office/powerpoint/2010/main" val="50668322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 kenmerken en vraagstukken naar kansen</a:t>
            </a:r>
            <a:endParaRPr lang="nl-NL" dirty="0"/>
          </a:p>
        </p:txBody>
      </p:sp>
      <p:sp>
        <p:nvSpPr>
          <p:cNvPr id="3" name="Tijdelijke aanduiding voor dianummer 2"/>
          <p:cNvSpPr>
            <a:spLocks noGrp="1"/>
          </p:cNvSpPr>
          <p:nvPr>
            <p:ph type="sldNum" sz="quarter" idx="10"/>
          </p:nvPr>
        </p:nvSpPr>
        <p:spPr/>
        <p:txBody>
          <a:bodyPr/>
          <a:lstStyle/>
          <a:p>
            <a:fld id="{4821C4A5-98F2-7545-875B-39B2F4500447}" type="slidenum">
              <a:rPr lang="nl-NL" smtClean="0"/>
              <a:pPr/>
              <a:t>3</a:t>
            </a:fld>
            <a:endParaRPr lang="nl-NL"/>
          </a:p>
        </p:txBody>
      </p:sp>
      <p:sp>
        <p:nvSpPr>
          <p:cNvPr id="4" name="Tijdelijke aanduiding voor inhoud 3"/>
          <p:cNvSpPr>
            <a:spLocks noGrp="1"/>
          </p:cNvSpPr>
          <p:nvPr>
            <p:ph sz="quarter" idx="11"/>
          </p:nvPr>
        </p:nvSpPr>
        <p:spPr/>
        <p:txBody>
          <a:bodyPr/>
          <a:lstStyle/>
          <a:p>
            <a:r>
              <a:rPr lang="nl-NL" dirty="0"/>
              <a:t>Kenmerken en vraagstukken in het Groene Hart</a:t>
            </a:r>
          </a:p>
          <a:p>
            <a:r>
              <a:rPr lang="nl-NL" dirty="0"/>
              <a:t>Welke kansen zijn er om m.b.v. de unieke kenmerken </a:t>
            </a:r>
            <a:r>
              <a:rPr lang="nl-NL" dirty="0" smtClean="0"/>
              <a:t>van het Groene Hart, deze </a:t>
            </a:r>
            <a:r>
              <a:rPr lang="nl-NL" dirty="0"/>
              <a:t>vraagstukken op te lossen? </a:t>
            </a:r>
            <a:endParaRPr lang="nl-NL" dirty="0" smtClean="0"/>
          </a:p>
          <a:p>
            <a:r>
              <a:rPr lang="nl-NL" dirty="0" smtClean="0"/>
              <a:t>Hoe </a:t>
            </a:r>
            <a:r>
              <a:rPr lang="nl-NL" dirty="0"/>
              <a:t>kunnen gemeentes en Rabobank elkaar versterken bij het benutten van deze kansen?</a:t>
            </a:r>
          </a:p>
        </p:txBody>
      </p:sp>
    </p:spTree>
    <p:extLst>
      <p:ext uri="{BB962C8B-B14F-4D97-AF65-F5344CB8AC3E}">
        <p14:creationId xmlns:p14="http://schemas.microsoft.com/office/powerpoint/2010/main" val="325763391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Unieke kenmerken Groene Hart</a:t>
            </a:r>
          </a:p>
        </p:txBody>
      </p:sp>
      <p:sp>
        <p:nvSpPr>
          <p:cNvPr id="3" name="Tijdelijke aanduiding voor dianummer 2"/>
          <p:cNvSpPr>
            <a:spLocks noGrp="1"/>
          </p:cNvSpPr>
          <p:nvPr>
            <p:ph type="sldNum" sz="quarter" idx="10"/>
          </p:nvPr>
        </p:nvSpPr>
        <p:spPr/>
        <p:txBody>
          <a:bodyPr/>
          <a:lstStyle/>
          <a:p>
            <a:fld id="{4821C4A5-98F2-7545-875B-39B2F4500447}" type="slidenum">
              <a:rPr lang="nl-NL" smtClean="0"/>
              <a:pPr/>
              <a:t>4</a:t>
            </a:fld>
            <a:endParaRPr lang="nl-NL"/>
          </a:p>
        </p:txBody>
      </p:sp>
      <p:sp>
        <p:nvSpPr>
          <p:cNvPr id="4" name="Tijdelijke aanduiding voor inhoud 3"/>
          <p:cNvSpPr>
            <a:spLocks noGrp="1"/>
          </p:cNvSpPr>
          <p:nvPr>
            <p:ph sz="quarter" idx="11"/>
          </p:nvPr>
        </p:nvSpPr>
        <p:spPr/>
        <p:txBody>
          <a:bodyPr/>
          <a:lstStyle/>
          <a:p>
            <a:r>
              <a:rPr lang="nl-NL" dirty="0"/>
              <a:t>Ligging middenin Randstad: </a:t>
            </a:r>
          </a:p>
          <a:p>
            <a:pPr lvl="1"/>
            <a:r>
              <a:rPr lang="nl-NL" dirty="0"/>
              <a:t>7 </a:t>
            </a:r>
            <a:r>
              <a:rPr lang="nl-NL" dirty="0" smtClean="0"/>
              <a:t>miljoen </a:t>
            </a:r>
            <a:r>
              <a:rPr lang="nl-NL" dirty="0"/>
              <a:t>consumenten in nabijheid -&gt; afzetmarkt</a:t>
            </a:r>
          </a:p>
          <a:p>
            <a:pPr lvl="1"/>
            <a:r>
              <a:rPr lang="nl-NL" dirty="0"/>
              <a:t>Werkgelegenheid in verstedelijkt gebied rondom Groene Hart -&gt; woonfunctie, verkeersstromen</a:t>
            </a:r>
          </a:p>
          <a:p>
            <a:r>
              <a:rPr lang="nl-NL" dirty="0"/>
              <a:t>Ligging nabij internationale vervoersknooppunt Schiphol en Rotterdam </a:t>
            </a:r>
          </a:p>
          <a:p>
            <a:pPr lvl="1"/>
            <a:r>
              <a:rPr lang="nl-NL" dirty="0"/>
              <a:t>Export, transport</a:t>
            </a:r>
          </a:p>
          <a:p>
            <a:r>
              <a:rPr lang="nl-NL" dirty="0"/>
              <a:t>Open veenweidegebied</a:t>
            </a:r>
          </a:p>
          <a:p>
            <a:pPr lvl="1"/>
            <a:r>
              <a:rPr lang="nl-NL" dirty="0"/>
              <a:t>Agrarische sector</a:t>
            </a:r>
          </a:p>
          <a:p>
            <a:pPr lvl="1"/>
            <a:r>
              <a:rPr lang="nl-NL" dirty="0"/>
              <a:t>Rust, ruimte, natuur -&gt; recreatie, wonen</a:t>
            </a:r>
          </a:p>
          <a:p>
            <a:r>
              <a:rPr lang="nl-NL" dirty="0"/>
              <a:t>Maar ook: economische potentie wordt onvoldoende benut </a:t>
            </a:r>
            <a:r>
              <a:rPr lang="nl-NL" dirty="0" smtClean="0"/>
              <a:t>o.a. door </a:t>
            </a:r>
            <a:r>
              <a:rPr lang="nl-NL" dirty="0"/>
              <a:t>belemmeringen vanuit RO; relatief lage </a:t>
            </a:r>
            <a:r>
              <a:rPr lang="nl-NL" dirty="0" smtClean="0"/>
              <a:t>innovatiegraad</a:t>
            </a:r>
            <a:endParaRPr lang="nl-NL" dirty="0"/>
          </a:p>
        </p:txBody>
      </p:sp>
    </p:spTree>
    <p:extLst>
      <p:ext uri="{BB962C8B-B14F-4D97-AF65-F5344CB8AC3E}">
        <p14:creationId xmlns:p14="http://schemas.microsoft.com/office/powerpoint/2010/main" val="14507059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Een aantal vraagstukken </a:t>
            </a:r>
            <a:r>
              <a:rPr lang="nl-NL" dirty="0"/>
              <a:t>van vandaag </a:t>
            </a:r>
            <a:r>
              <a:rPr lang="nl-NL" dirty="0" smtClean="0"/>
              <a:t>     en </a:t>
            </a:r>
            <a:r>
              <a:rPr lang="nl-NL" dirty="0"/>
              <a:t>morgen …</a:t>
            </a:r>
          </a:p>
        </p:txBody>
      </p:sp>
      <p:sp>
        <p:nvSpPr>
          <p:cNvPr id="3" name="Tijdelijke aanduiding voor dianummer 2"/>
          <p:cNvSpPr>
            <a:spLocks noGrp="1"/>
          </p:cNvSpPr>
          <p:nvPr>
            <p:ph type="sldNum" sz="quarter" idx="10"/>
          </p:nvPr>
        </p:nvSpPr>
        <p:spPr/>
        <p:txBody>
          <a:bodyPr/>
          <a:lstStyle/>
          <a:p>
            <a:fld id="{4821C4A5-98F2-7545-875B-39B2F4500447}" type="slidenum">
              <a:rPr lang="nl-NL" smtClean="0"/>
              <a:pPr/>
              <a:t>5</a:t>
            </a:fld>
            <a:endParaRPr lang="nl-NL"/>
          </a:p>
        </p:txBody>
      </p:sp>
      <p:sp>
        <p:nvSpPr>
          <p:cNvPr id="4" name="Tijdelijke aanduiding voor inhoud 3"/>
          <p:cNvSpPr>
            <a:spLocks noGrp="1"/>
          </p:cNvSpPr>
          <p:nvPr>
            <p:ph sz="quarter" idx="11"/>
          </p:nvPr>
        </p:nvSpPr>
        <p:spPr/>
        <p:txBody>
          <a:bodyPr/>
          <a:lstStyle/>
          <a:p>
            <a:r>
              <a:rPr lang="nl-NL" dirty="0"/>
              <a:t>Regionaal</a:t>
            </a:r>
          </a:p>
          <a:p>
            <a:pPr lvl="1"/>
            <a:r>
              <a:rPr lang="nl-NL" dirty="0"/>
              <a:t>Bodemdaling, klimaatverandering/wateroverlast</a:t>
            </a:r>
          </a:p>
          <a:p>
            <a:pPr lvl="1"/>
            <a:r>
              <a:rPr lang="nl-NL" dirty="0"/>
              <a:t>Leegloop platteland (voorzieningen, inwoneraantallen, leegstand winkels/kantoren, bereikbaarheid (weg en digitaal), ….)</a:t>
            </a:r>
          </a:p>
          <a:p>
            <a:r>
              <a:rPr lang="nl-NL" dirty="0"/>
              <a:t>Landelijk</a:t>
            </a:r>
          </a:p>
          <a:p>
            <a:pPr lvl="1"/>
            <a:r>
              <a:rPr lang="nl-NL" dirty="0"/>
              <a:t>Verduurzaming (klimaatakkoord, CO2-neutrale ambities, energiezelfredzaamheid</a:t>
            </a:r>
            <a:r>
              <a:rPr lang="nl-NL" dirty="0" smtClean="0"/>
              <a:t>)</a:t>
            </a:r>
            <a:endParaRPr lang="nl-NL" dirty="0"/>
          </a:p>
          <a:p>
            <a:pPr lvl="1"/>
            <a:r>
              <a:rPr lang="nl-NL" dirty="0"/>
              <a:t>Toenemende kloof arm/rijk</a:t>
            </a:r>
          </a:p>
          <a:p>
            <a:pPr lvl="1"/>
            <a:r>
              <a:rPr lang="nl-NL" dirty="0"/>
              <a:t>Sterke groei welvaartziektes en uitgaven gezondheidszorg</a:t>
            </a:r>
          </a:p>
        </p:txBody>
      </p:sp>
    </p:spTree>
    <p:extLst>
      <p:ext uri="{BB962C8B-B14F-4D97-AF65-F5344CB8AC3E}">
        <p14:creationId xmlns:p14="http://schemas.microsoft.com/office/powerpoint/2010/main" val="290889865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2564904"/>
            <a:ext cx="7042586" cy="1167345"/>
          </a:xfrm>
        </p:spPr>
        <p:txBody>
          <a:bodyPr/>
          <a:lstStyle/>
          <a:p>
            <a:r>
              <a:rPr lang="nl-NL" dirty="0"/>
              <a:t>Welke kansen bieden de unieke kenmerken van het Groene Hart om </a:t>
            </a:r>
            <a:r>
              <a:rPr lang="nl-NL" dirty="0" smtClean="0"/>
              <a:t>bij te dragen aan het oplossen van deze vraagstukken? </a:t>
            </a:r>
            <a:endParaRPr lang="nl-NL" dirty="0"/>
          </a:p>
        </p:txBody>
      </p:sp>
      <p:sp>
        <p:nvSpPr>
          <p:cNvPr id="3" name="Tijdelijke aanduiding voor dianummer 2"/>
          <p:cNvSpPr>
            <a:spLocks noGrp="1"/>
          </p:cNvSpPr>
          <p:nvPr>
            <p:ph type="sldNum" sz="quarter" idx="10"/>
          </p:nvPr>
        </p:nvSpPr>
        <p:spPr/>
        <p:txBody>
          <a:bodyPr/>
          <a:lstStyle/>
          <a:p>
            <a:fld id="{4821C4A5-98F2-7545-875B-39B2F4500447}" type="slidenum">
              <a:rPr lang="nl-NL" smtClean="0"/>
              <a:pPr/>
              <a:t>6</a:t>
            </a:fld>
            <a:endParaRPr lang="nl-NL"/>
          </a:p>
        </p:txBody>
      </p:sp>
    </p:spTree>
    <p:extLst>
      <p:ext uri="{BB962C8B-B14F-4D97-AF65-F5344CB8AC3E}">
        <p14:creationId xmlns:p14="http://schemas.microsoft.com/office/powerpoint/2010/main" val="143547310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5814" y="838727"/>
            <a:ext cx="7042586" cy="1167345"/>
          </a:xfrm>
        </p:spPr>
        <p:txBody>
          <a:bodyPr/>
          <a:lstStyle/>
          <a:p>
            <a:r>
              <a:rPr lang="nl-NL" dirty="0" smtClean="0"/>
              <a:t>Kansen (1</a:t>
            </a:r>
            <a:r>
              <a:rPr lang="nl-NL" dirty="0"/>
              <a:t>)  </a:t>
            </a:r>
            <a:r>
              <a:rPr lang="nl-NL" dirty="0" smtClean="0"/>
              <a:t/>
            </a:r>
            <a:br>
              <a:rPr lang="nl-NL" dirty="0" smtClean="0"/>
            </a:br>
            <a:r>
              <a:rPr lang="nl-NL" dirty="0" smtClean="0"/>
              <a:t>- </a:t>
            </a:r>
            <a:r>
              <a:rPr lang="nl-NL" dirty="0" smtClean="0"/>
              <a:t>duurzame landbouw / gezonde voeding -</a:t>
            </a:r>
            <a:endParaRPr lang="nl-NL" dirty="0"/>
          </a:p>
        </p:txBody>
      </p:sp>
      <p:sp>
        <p:nvSpPr>
          <p:cNvPr id="3" name="Tijdelijke aanduiding voor dianummer 2"/>
          <p:cNvSpPr>
            <a:spLocks noGrp="1"/>
          </p:cNvSpPr>
          <p:nvPr>
            <p:ph type="sldNum" sz="quarter" idx="10"/>
          </p:nvPr>
        </p:nvSpPr>
        <p:spPr/>
        <p:txBody>
          <a:bodyPr/>
          <a:lstStyle/>
          <a:p>
            <a:fld id="{4821C4A5-98F2-7545-875B-39B2F4500447}" type="slidenum">
              <a:rPr lang="nl-NL" smtClean="0"/>
              <a:pPr/>
              <a:t>7</a:t>
            </a:fld>
            <a:endParaRPr lang="nl-NL"/>
          </a:p>
        </p:txBody>
      </p:sp>
      <p:sp>
        <p:nvSpPr>
          <p:cNvPr id="4" name="Tijdelijke aanduiding voor inhoud 3"/>
          <p:cNvSpPr>
            <a:spLocks noGrp="1"/>
          </p:cNvSpPr>
          <p:nvPr>
            <p:ph sz="quarter" idx="11"/>
          </p:nvPr>
        </p:nvSpPr>
        <p:spPr>
          <a:xfrm>
            <a:off x="287524" y="2312108"/>
            <a:ext cx="7804586" cy="4572000"/>
          </a:xfrm>
        </p:spPr>
        <p:txBody>
          <a:bodyPr/>
          <a:lstStyle/>
          <a:p>
            <a:r>
              <a:rPr lang="nl-NL" dirty="0"/>
              <a:t>Groei welvaartziektes, 7 </a:t>
            </a:r>
            <a:r>
              <a:rPr lang="nl-NL" dirty="0" smtClean="0"/>
              <a:t>miljoen consumenten</a:t>
            </a:r>
            <a:r>
              <a:rPr lang="nl-NL" dirty="0"/>
              <a:t>, </a:t>
            </a:r>
            <a:r>
              <a:rPr lang="nl-NL" dirty="0" smtClean="0"/>
              <a:t>veenweidengebied, duurzaamheid </a:t>
            </a:r>
            <a:r>
              <a:rPr lang="nl-NL" dirty="0"/>
              <a:t>-&gt; </a:t>
            </a:r>
          </a:p>
          <a:p>
            <a:pPr lvl="1"/>
            <a:r>
              <a:rPr lang="nl-NL" dirty="0"/>
              <a:t>Benut het landbouwareaal om te voorzien in de groeiende behoefte aan gezonde voeding via duurzame landbouw met positieve impact op bodemdaling -&gt; meer persoonlijke vitaliteit, lagere kosten gezondheidszorg, </a:t>
            </a:r>
            <a:r>
              <a:rPr lang="nl-NL" dirty="0" smtClean="0"/>
              <a:t>verduurzaming, versterking businessmodel agrarische sector, </a:t>
            </a:r>
            <a:r>
              <a:rPr lang="nl-NL" dirty="0"/>
              <a:t>behoud Groene Hart als </a:t>
            </a:r>
            <a:r>
              <a:rPr lang="nl-NL" dirty="0" err="1" smtClean="0"/>
              <a:t>produktielandschap</a:t>
            </a:r>
            <a:endParaRPr lang="nl-NL" dirty="0"/>
          </a:p>
          <a:p>
            <a:pPr lvl="1"/>
            <a:r>
              <a:rPr lang="nl-NL" dirty="0"/>
              <a:t>Mogelijke samenwerking: </a:t>
            </a:r>
          </a:p>
          <a:p>
            <a:pPr lvl="2"/>
            <a:r>
              <a:rPr lang="nl-NL" dirty="0"/>
              <a:t>Regio als proeftuin voor innovatieve oplossingen tegen bodemdaling i.c.m</a:t>
            </a:r>
            <a:r>
              <a:rPr lang="nl-NL" dirty="0" smtClean="0"/>
              <a:t>. het verbouwen en </a:t>
            </a:r>
            <a:r>
              <a:rPr lang="nl-NL" dirty="0" err="1" smtClean="0"/>
              <a:t>vermarkten</a:t>
            </a:r>
            <a:r>
              <a:rPr lang="nl-NL" dirty="0" smtClean="0"/>
              <a:t> van gezonde voeding </a:t>
            </a:r>
            <a:r>
              <a:rPr lang="nl-NL" dirty="0"/>
              <a:t>(‘Living Lab’) </a:t>
            </a:r>
            <a:r>
              <a:rPr lang="nl-NL" dirty="0" smtClean="0"/>
              <a:t>; stimuleren circulaire landbouw -&gt; inbreng Rabobank: kennis en expertise agrarische sector, </a:t>
            </a:r>
            <a:r>
              <a:rPr lang="nl-NL" dirty="0" err="1" smtClean="0"/>
              <a:t>BankingForFood</a:t>
            </a:r>
            <a:r>
              <a:rPr lang="nl-NL" dirty="0" smtClean="0"/>
              <a:t> *), verbindende </a:t>
            </a:r>
            <a:r>
              <a:rPr lang="nl-NL" dirty="0"/>
              <a:t>rol naar </a:t>
            </a:r>
            <a:r>
              <a:rPr lang="nl-NL" dirty="0" smtClean="0"/>
              <a:t>agrariërs (Rabo, gebiedscommissies), </a:t>
            </a:r>
            <a:r>
              <a:rPr lang="nl-NL" dirty="0"/>
              <a:t>inzet </a:t>
            </a:r>
            <a:r>
              <a:rPr lang="nl-NL" dirty="0" err="1" smtClean="0"/>
              <a:t>Innovation</a:t>
            </a:r>
            <a:r>
              <a:rPr lang="nl-NL" dirty="0" smtClean="0"/>
              <a:t> </a:t>
            </a:r>
            <a:r>
              <a:rPr lang="nl-NL" dirty="0" err="1" smtClean="0"/>
              <a:t>Quarter</a:t>
            </a:r>
            <a:r>
              <a:rPr lang="nl-NL" dirty="0" smtClean="0"/>
              <a:t>  voor financiering innovatie *) </a:t>
            </a:r>
            <a:r>
              <a:rPr lang="nl-NL" dirty="0" smtClean="0"/>
              <a:t>, </a:t>
            </a:r>
            <a:r>
              <a:rPr lang="nl-NL" dirty="0"/>
              <a:t>‘green impact </a:t>
            </a:r>
            <a:r>
              <a:rPr lang="nl-NL" dirty="0" err="1"/>
              <a:t>bonds</a:t>
            </a:r>
            <a:r>
              <a:rPr lang="nl-NL" dirty="0"/>
              <a:t>’, …. </a:t>
            </a:r>
            <a:endParaRPr lang="nl-NL" dirty="0" smtClean="0"/>
          </a:p>
          <a:p>
            <a:pPr marL="449263" lvl="2" indent="0">
              <a:buNone/>
            </a:pPr>
            <a:endParaRPr lang="nl-NL" dirty="0" smtClean="0"/>
          </a:p>
          <a:p>
            <a:pPr lvl="2"/>
            <a:r>
              <a:rPr lang="nl-NL" sz="1200" i="1" dirty="0" smtClean="0"/>
              <a:t>*) Zie </a:t>
            </a:r>
            <a:r>
              <a:rPr lang="nl-NL" sz="1200" i="1" dirty="0" smtClean="0"/>
              <a:t>notitiepagina’s </a:t>
            </a:r>
            <a:endParaRPr lang="nl-NL" sz="1200" i="1" dirty="0"/>
          </a:p>
        </p:txBody>
      </p:sp>
    </p:spTree>
    <p:extLst>
      <p:ext uri="{BB962C8B-B14F-4D97-AF65-F5344CB8AC3E}">
        <p14:creationId xmlns:p14="http://schemas.microsoft.com/office/powerpoint/2010/main" val="196206079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Kansen (2</a:t>
            </a:r>
            <a:r>
              <a:rPr lang="nl-NL" dirty="0" smtClean="0"/>
              <a:t>) </a:t>
            </a:r>
            <a:r>
              <a:rPr lang="nl-NL" dirty="0" smtClean="0"/>
              <a:t>- bouwen </a:t>
            </a:r>
            <a:r>
              <a:rPr lang="nl-NL" dirty="0" smtClean="0"/>
              <a:t>op slappe bodem - </a:t>
            </a:r>
            <a:endParaRPr lang="nl-NL" dirty="0"/>
          </a:p>
        </p:txBody>
      </p:sp>
      <p:sp>
        <p:nvSpPr>
          <p:cNvPr id="3" name="Tijdelijke aanduiding voor dianummer 2"/>
          <p:cNvSpPr>
            <a:spLocks noGrp="1"/>
          </p:cNvSpPr>
          <p:nvPr>
            <p:ph type="sldNum" sz="quarter" idx="10"/>
          </p:nvPr>
        </p:nvSpPr>
        <p:spPr/>
        <p:txBody>
          <a:bodyPr/>
          <a:lstStyle/>
          <a:p>
            <a:fld id="{4821C4A5-98F2-7545-875B-39B2F4500447}" type="slidenum">
              <a:rPr lang="nl-NL" smtClean="0"/>
              <a:pPr/>
              <a:t>8</a:t>
            </a:fld>
            <a:endParaRPr lang="nl-NL"/>
          </a:p>
        </p:txBody>
      </p:sp>
      <p:sp>
        <p:nvSpPr>
          <p:cNvPr id="4" name="Tijdelijke aanduiding voor inhoud 3"/>
          <p:cNvSpPr>
            <a:spLocks noGrp="1"/>
          </p:cNvSpPr>
          <p:nvPr>
            <p:ph sz="quarter" idx="11"/>
          </p:nvPr>
        </p:nvSpPr>
        <p:spPr>
          <a:xfrm>
            <a:off x="458898" y="1422400"/>
            <a:ext cx="7804586" cy="4572000"/>
          </a:xfrm>
        </p:spPr>
        <p:txBody>
          <a:bodyPr/>
          <a:lstStyle/>
          <a:p>
            <a:r>
              <a:rPr lang="nl-NL" dirty="0"/>
              <a:t>Woonfunctie, slappe </a:t>
            </a:r>
            <a:r>
              <a:rPr lang="nl-NL" dirty="0" smtClean="0"/>
              <a:t>bodem, verduurzaming, leegloop </a:t>
            </a:r>
            <a:r>
              <a:rPr lang="nl-NL" dirty="0"/>
              <a:t>en leegstand </a:t>
            </a:r>
            <a:r>
              <a:rPr lang="nl-NL" dirty="0" smtClean="0"/>
              <a:t>platteland, veenweidegebied </a:t>
            </a:r>
            <a:r>
              <a:rPr lang="nl-NL" dirty="0"/>
              <a:t>-&gt;</a:t>
            </a:r>
          </a:p>
          <a:p>
            <a:pPr lvl="1"/>
            <a:r>
              <a:rPr lang="nl-NL" dirty="0" smtClean="0"/>
              <a:t>Versterken hoogwaardige </a:t>
            </a:r>
            <a:r>
              <a:rPr lang="nl-NL" dirty="0"/>
              <a:t>woonfunctie </a:t>
            </a:r>
            <a:r>
              <a:rPr lang="nl-NL" dirty="0" smtClean="0"/>
              <a:t>door </a:t>
            </a:r>
            <a:r>
              <a:rPr lang="nl-NL" dirty="0"/>
              <a:t>innovaties te stimuleren in bouwen op slappe bodem (‘</a:t>
            </a:r>
            <a:r>
              <a:rPr lang="nl-NL" dirty="0" err="1"/>
              <a:t>wateradaptieve</a:t>
            </a:r>
            <a:r>
              <a:rPr lang="nl-NL" dirty="0"/>
              <a:t> </a:t>
            </a:r>
            <a:r>
              <a:rPr lang="nl-NL" dirty="0" smtClean="0"/>
              <a:t>woningen en infrastructuur’), het gebruik maken van </a:t>
            </a:r>
            <a:r>
              <a:rPr lang="nl-NL" dirty="0" err="1" smtClean="0"/>
              <a:t>biobased</a:t>
            </a:r>
            <a:r>
              <a:rPr lang="nl-NL" dirty="0" smtClean="0"/>
              <a:t> materialen in de bouw </a:t>
            </a:r>
            <a:r>
              <a:rPr lang="nl-NL" dirty="0"/>
              <a:t>en snel Internet te realiseren </a:t>
            </a:r>
            <a:r>
              <a:rPr lang="nl-NL" dirty="0" smtClean="0"/>
              <a:t>op het </a:t>
            </a:r>
            <a:r>
              <a:rPr lang="nl-NL" dirty="0"/>
              <a:t>platteland   </a:t>
            </a:r>
          </a:p>
          <a:p>
            <a:pPr lvl="1"/>
            <a:r>
              <a:rPr lang="nl-NL" dirty="0"/>
              <a:t>Mogelijke samenwerking: </a:t>
            </a:r>
          </a:p>
          <a:p>
            <a:pPr lvl="2"/>
            <a:r>
              <a:rPr lang="nl-NL" dirty="0"/>
              <a:t>Regio als proeftuin voor innovatieve oplossingen voor bouwen op slappe bodem </a:t>
            </a:r>
            <a:r>
              <a:rPr lang="nl-NL" dirty="0" err="1"/>
              <a:t>cq</a:t>
            </a:r>
            <a:r>
              <a:rPr lang="nl-NL" dirty="0"/>
              <a:t> op </a:t>
            </a:r>
            <a:r>
              <a:rPr lang="nl-NL" dirty="0" smtClean="0"/>
              <a:t>water (‘Living Lab’) en bouwen met </a:t>
            </a:r>
            <a:r>
              <a:rPr lang="nl-NL" dirty="0" err="1" smtClean="0"/>
              <a:t>biobased</a:t>
            </a:r>
            <a:r>
              <a:rPr lang="nl-NL" dirty="0" smtClean="0"/>
              <a:t> materialen</a:t>
            </a:r>
          </a:p>
          <a:p>
            <a:pPr lvl="2"/>
            <a:r>
              <a:rPr lang="nl-NL" dirty="0" smtClean="0"/>
              <a:t>Oprichting </a:t>
            </a:r>
            <a:r>
              <a:rPr lang="nl-NL" dirty="0"/>
              <a:t>coöperaties voor snel Internet op </a:t>
            </a:r>
            <a:r>
              <a:rPr lang="nl-NL" dirty="0" smtClean="0"/>
              <a:t>platteland</a:t>
            </a:r>
          </a:p>
          <a:p>
            <a:pPr lvl="2"/>
            <a:r>
              <a:rPr lang="nl-NL" dirty="0" smtClean="0"/>
              <a:t>Inzet </a:t>
            </a:r>
            <a:r>
              <a:rPr lang="nl-NL" dirty="0" err="1" smtClean="0"/>
              <a:t>Innovation</a:t>
            </a:r>
            <a:r>
              <a:rPr lang="nl-NL" dirty="0" smtClean="0"/>
              <a:t> </a:t>
            </a:r>
            <a:r>
              <a:rPr lang="nl-NL" dirty="0" err="1" smtClean="0"/>
              <a:t>Quarter</a:t>
            </a:r>
            <a:r>
              <a:rPr lang="nl-NL" dirty="0" smtClean="0"/>
              <a:t> </a:t>
            </a:r>
            <a:r>
              <a:rPr lang="nl-NL" dirty="0" smtClean="0"/>
              <a:t>*) voor </a:t>
            </a:r>
            <a:r>
              <a:rPr lang="nl-NL" dirty="0"/>
              <a:t>financiering </a:t>
            </a:r>
            <a:r>
              <a:rPr lang="nl-NL" dirty="0" smtClean="0"/>
              <a:t>innovatie</a:t>
            </a:r>
          </a:p>
          <a:p>
            <a:pPr lvl="2"/>
            <a:r>
              <a:rPr lang="nl-NL" dirty="0" smtClean="0"/>
              <a:t>Rabobank </a:t>
            </a:r>
            <a:r>
              <a:rPr lang="nl-NL" dirty="0"/>
              <a:t>die hypotheek mogelijk maakt </a:t>
            </a:r>
            <a:r>
              <a:rPr lang="nl-NL" dirty="0" smtClean="0"/>
              <a:t>voor nieuwe typen </a:t>
            </a:r>
            <a:r>
              <a:rPr lang="nl-NL" dirty="0"/>
              <a:t>‘</a:t>
            </a:r>
            <a:r>
              <a:rPr lang="nl-NL" dirty="0" smtClean="0"/>
              <a:t>waterwoningen’</a:t>
            </a:r>
          </a:p>
          <a:p>
            <a:pPr lvl="2"/>
            <a:r>
              <a:rPr lang="nl-NL" dirty="0" smtClean="0"/>
              <a:t>Bij gemeentes en provincie één </a:t>
            </a:r>
            <a:r>
              <a:rPr lang="nl-NL" dirty="0"/>
              <a:t>aanspreekpunt voor ondernemers die belemmeringen wegneemt</a:t>
            </a:r>
            <a:r>
              <a:rPr lang="nl-NL" dirty="0" smtClean="0"/>
              <a:t>/ experimenteerruimte creëert</a:t>
            </a:r>
          </a:p>
          <a:p>
            <a:pPr lvl="2"/>
            <a:r>
              <a:rPr lang="nl-NL" dirty="0" smtClean="0"/>
              <a:t>Gemeente/provincie </a:t>
            </a:r>
            <a:r>
              <a:rPr lang="nl-NL" dirty="0"/>
              <a:t>als ‘</a:t>
            </a:r>
            <a:r>
              <a:rPr lang="nl-NL" dirty="0" err="1"/>
              <a:t>launching</a:t>
            </a:r>
            <a:r>
              <a:rPr lang="nl-NL" dirty="0"/>
              <a:t> customer</a:t>
            </a:r>
            <a:r>
              <a:rPr lang="nl-NL" dirty="0" smtClean="0"/>
              <a:t>’ voor nieuwe oplossingen voor infrastructuur op slappe bodem</a:t>
            </a:r>
            <a:endParaRPr lang="nl-NL" dirty="0"/>
          </a:p>
          <a:p>
            <a:pPr lvl="2"/>
            <a:r>
              <a:rPr lang="nl-NL" dirty="0" smtClean="0"/>
              <a:t>‘</a:t>
            </a:r>
            <a:r>
              <a:rPr lang="nl-NL" dirty="0"/>
              <a:t>Groene </a:t>
            </a:r>
            <a:r>
              <a:rPr lang="nl-NL" dirty="0" err="1"/>
              <a:t>circel</a:t>
            </a:r>
            <a:r>
              <a:rPr lang="nl-NL" dirty="0"/>
              <a:t> </a:t>
            </a:r>
            <a:r>
              <a:rPr lang="nl-NL" dirty="0" smtClean="0"/>
              <a:t>Bodemdaling *)’ </a:t>
            </a:r>
            <a:r>
              <a:rPr lang="nl-NL" dirty="0"/>
              <a:t>(evt. als voorloper op kenniscentrum Slappe Bodem</a:t>
            </a:r>
            <a:r>
              <a:rPr lang="nl-NL" dirty="0" smtClean="0"/>
              <a:t>) of ‘Groene </a:t>
            </a:r>
            <a:r>
              <a:rPr lang="nl-NL" dirty="0" err="1" smtClean="0"/>
              <a:t>Circel</a:t>
            </a:r>
            <a:r>
              <a:rPr lang="nl-NL" dirty="0" smtClean="0"/>
              <a:t> Bouwen op Slappe </a:t>
            </a:r>
            <a:r>
              <a:rPr lang="nl-NL" dirty="0" smtClean="0"/>
              <a:t>Bodem’ *)</a:t>
            </a:r>
            <a:endParaRPr lang="nl-NL" dirty="0"/>
          </a:p>
          <a:p>
            <a:pPr lvl="2"/>
            <a:r>
              <a:rPr lang="nl-NL" sz="1200" i="1" dirty="0"/>
              <a:t>*) Zie notitiepagina</a:t>
            </a:r>
          </a:p>
          <a:p>
            <a:pPr lvl="2"/>
            <a:endParaRPr lang="nl-NL" dirty="0" smtClean="0"/>
          </a:p>
          <a:p>
            <a:pPr lvl="2"/>
            <a:endParaRPr lang="nl-NL" dirty="0"/>
          </a:p>
          <a:p>
            <a:pPr lvl="1"/>
            <a:endParaRPr lang="nl-NL" dirty="0"/>
          </a:p>
        </p:txBody>
      </p:sp>
    </p:spTree>
    <p:extLst>
      <p:ext uri="{BB962C8B-B14F-4D97-AF65-F5344CB8AC3E}">
        <p14:creationId xmlns:p14="http://schemas.microsoft.com/office/powerpoint/2010/main" val="268289924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Kansen </a:t>
            </a:r>
            <a:r>
              <a:rPr lang="nl-NL" dirty="0" smtClean="0"/>
              <a:t>(3) </a:t>
            </a:r>
            <a:r>
              <a:rPr lang="nl-NL" dirty="0" smtClean="0"/>
              <a:t>– </a:t>
            </a:r>
            <a:r>
              <a:rPr lang="nl-NL" dirty="0" err="1" smtClean="0"/>
              <a:t>energiezelfvoorzienendheid</a:t>
            </a:r>
            <a:r>
              <a:rPr lang="nl-NL" dirty="0" smtClean="0"/>
              <a:t> -</a:t>
            </a:r>
            <a:endParaRPr lang="nl-NL" dirty="0"/>
          </a:p>
        </p:txBody>
      </p:sp>
      <p:sp>
        <p:nvSpPr>
          <p:cNvPr id="3" name="Tijdelijke aanduiding voor dianummer 2"/>
          <p:cNvSpPr>
            <a:spLocks noGrp="1"/>
          </p:cNvSpPr>
          <p:nvPr>
            <p:ph type="sldNum" sz="quarter" idx="10"/>
          </p:nvPr>
        </p:nvSpPr>
        <p:spPr/>
        <p:txBody>
          <a:bodyPr/>
          <a:lstStyle/>
          <a:p>
            <a:fld id="{4821C4A5-98F2-7545-875B-39B2F4500447}" type="slidenum">
              <a:rPr lang="nl-NL" smtClean="0"/>
              <a:pPr/>
              <a:t>9</a:t>
            </a:fld>
            <a:endParaRPr lang="nl-NL"/>
          </a:p>
        </p:txBody>
      </p:sp>
      <p:sp>
        <p:nvSpPr>
          <p:cNvPr id="4" name="Tijdelijke aanduiding voor inhoud 3"/>
          <p:cNvSpPr>
            <a:spLocks noGrp="1"/>
          </p:cNvSpPr>
          <p:nvPr>
            <p:ph sz="quarter" idx="11"/>
          </p:nvPr>
        </p:nvSpPr>
        <p:spPr>
          <a:xfrm>
            <a:off x="475814" y="1628800"/>
            <a:ext cx="7804586" cy="4572000"/>
          </a:xfrm>
        </p:spPr>
        <p:txBody>
          <a:bodyPr/>
          <a:lstStyle/>
          <a:p>
            <a:r>
              <a:rPr lang="nl-NL" dirty="0"/>
              <a:t>Woonfunctie, </a:t>
            </a:r>
            <a:r>
              <a:rPr lang="nl-NL" dirty="0" smtClean="0"/>
              <a:t>verduurzaming</a:t>
            </a:r>
            <a:r>
              <a:rPr lang="nl-NL" dirty="0"/>
              <a:t>, </a:t>
            </a:r>
            <a:r>
              <a:rPr lang="nl-NL" dirty="0" err="1" smtClean="0"/>
              <a:t>energiezelfvoorzienend</a:t>
            </a:r>
            <a:r>
              <a:rPr lang="nl-NL" dirty="0"/>
              <a:t> </a:t>
            </a:r>
            <a:r>
              <a:rPr lang="nl-NL" dirty="0" smtClean="0"/>
              <a:t>-&gt;</a:t>
            </a:r>
            <a:endParaRPr lang="nl-NL" dirty="0"/>
          </a:p>
          <a:p>
            <a:pPr lvl="1"/>
            <a:r>
              <a:rPr lang="nl-NL" dirty="0"/>
              <a:t>Realiseer </a:t>
            </a:r>
            <a:r>
              <a:rPr lang="nl-NL" dirty="0" err="1" smtClean="0"/>
              <a:t>energiezelfvoorzienendheid</a:t>
            </a:r>
            <a:r>
              <a:rPr lang="nl-NL" dirty="0" smtClean="0"/>
              <a:t> in het Groene Hart door verduurzaming van woningen, bedrijven(terreinen</a:t>
            </a:r>
            <a:r>
              <a:rPr lang="nl-NL" dirty="0" smtClean="0"/>
              <a:t>), overheidsgebouwen, scholen, …. </a:t>
            </a:r>
            <a:r>
              <a:rPr lang="nl-NL" dirty="0" smtClean="0"/>
              <a:t>te </a:t>
            </a:r>
            <a:r>
              <a:rPr lang="nl-NL" dirty="0" smtClean="0"/>
              <a:t>stimuleren</a:t>
            </a:r>
            <a:endParaRPr lang="nl-NL" dirty="0" smtClean="0"/>
          </a:p>
          <a:p>
            <a:pPr lvl="1"/>
            <a:r>
              <a:rPr lang="nl-NL" dirty="0" smtClean="0"/>
              <a:t>Mogelijke </a:t>
            </a:r>
            <a:r>
              <a:rPr lang="nl-NL" dirty="0"/>
              <a:t>samenwerking: </a:t>
            </a:r>
          </a:p>
          <a:p>
            <a:pPr lvl="2"/>
            <a:r>
              <a:rPr lang="nl-NL" dirty="0"/>
              <a:t>Regio als proeftuin voor </a:t>
            </a:r>
            <a:r>
              <a:rPr lang="nl-NL" dirty="0" smtClean="0"/>
              <a:t>innovatieve duurzame oplossingen rondom groene energie en </a:t>
            </a:r>
            <a:r>
              <a:rPr lang="nl-NL" dirty="0" smtClean="0"/>
              <a:t>energiebesparing</a:t>
            </a:r>
            <a:endParaRPr lang="nl-NL" dirty="0" smtClean="0"/>
          </a:p>
          <a:p>
            <a:pPr lvl="2"/>
            <a:r>
              <a:rPr lang="nl-NL" dirty="0" smtClean="0"/>
              <a:t>Ondersteuning door gemeente en Rabo bij opzetten van energiecoöperaties</a:t>
            </a:r>
          </a:p>
          <a:p>
            <a:pPr lvl="2"/>
            <a:r>
              <a:rPr lang="nl-NL" dirty="0" smtClean="0"/>
              <a:t>Samenwerking </a:t>
            </a:r>
            <a:r>
              <a:rPr lang="nl-NL" dirty="0"/>
              <a:t>gemeente – </a:t>
            </a:r>
            <a:r>
              <a:rPr lang="nl-NL" dirty="0" err="1"/>
              <a:t>Bleeve</a:t>
            </a:r>
            <a:r>
              <a:rPr lang="nl-NL" dirty="0"/>
              <a:t> – Rabobank voor verduurzaming </a:t>
            </a:r>
            <a:r>
              <a:rPr lang="nl-NL" dirty="0" smtClean="0"/>
              <a:t>woningen (Rabobank </a:t>
            </a:r>
            <a:r>
              <a:rPr lang="nl-NL" dirty="0"/>
              <a:t>die hypotheek aanbiedt voor investering in verduurzaming </a:t>
            </a:r>
            <a:r>
              <a:rPr lang="nl-NL" dirty="0" smtClean="0"/>
              <a:t>woning;  </a:t>
            </a:r>
            <a:r>
              <a:rPr lang="nl-NL" dirty="0"/>
              <a:t>aanbod Rabobank voor zonnepanelen op scholen</a:t>
            </a:r>
            <a:r>
              <a:rPr lang="nl-NL" dirty="0" smtClean="0"/>
              <a:t>)</a:t>
            </a:r>
          </a:p>
          <a:p>
            <a:pPr lvl="2"/>
            <a:r>
              <a:rPr lang="nl-NL" dirty="0" smtClean="0"/>
              <a:t>Inzet </a:t>
            </a:r>
            <a:r>
              <a:rPr lang="nl-NL" dirty="0" err="1" smtClean="0"/>
              <a:t>Innovation</a:t>
            </a:r>
            <a:r>
              <a:rPr lang="nl-NL" dirty="0" smtClean="0"/>
              <a:t> </a:t>
            </a:r>
            <a:r>
              <a:rPr lang="nl-NL" dirty="0" err="1" smtClean="0"/>
              <a:t>Quarter</a:t>
            </a:r>
            <a:r>
              <a:rPr lang="nl-NL" dirty="0" smtClean="0"/>
              <a:t> *) voor </a:t>
            </a:r>
            <a:r>
              <a:rPr lang="nl-NL" dirty="0"/>
              <a:t>financiering </a:t>
            </a:r>
            <a:r>
              <a:rPr lang="nl-NL" dirty="0" smtClean="0"/>
              <a:t>innovatie</a:t>
            </a:r>
          </a:p>
          <a:p>
            <a:pPr lvl="2"/>
            <a:r>
              <a:rPr lang="nl-NL" dirty="0" smtClean="0"/>
              <a:t>Gemeente/provincie </a:t>
            </a:r>
            <a:r>
              <a:rPr lang="nl-NL" dirty="0"/>
              <a:t>als ‘</a:t>
            </a:r>
            <a:r>
              <a:rPr lang="nl-NL" dirty="0" err="1"/>
              <a:t>launching</a:t>
            </a:r>
            <a:r>
              <a:rPr lang="nl-NL" dirty="0"/>
              <a:t> customer</a:t>
            </a:r>
            <a:r>
              <a:rPr lang="nl-NL" dirty="0" smtClean="0"/>
              <a:t>’ voor innovatieve oplossingen rondom duurzame energie in overheidsgebouwen, </a:t>
            </a:r>
            <a:r>
              <a:rPr lang="nl-NL" dirty="0"/>
              <a:t>één aanspreekpunt voor ondernemers die belemmeringen wegneemt/experimenteerruimte </a:t>
            </a:r>
            <a:r>
              <a:rPr lang="nl-NL" dirty="0" smtClean="0"/>
              <a:t>creëert</a:t>
            </a:r>
          </a:p>
          <a:p>
            <a:pPr lvl="2"/>
            <a:r>
              <a:rPr lang="nl-NL" dirty="0" smtClean="0"/>
              <a:t>‘Groene </a:t>
            </a:r>
            <a:r>
              <a:rPr lang="nl-NL" dirty="0" err="1" smtClean="0"/>
              <a:t>circel</a:t>
            </a:r>
            <a:r>
              <a:rPr lang="nl-NL" dirty="0"/>
              <a:t> </a:t>
            </a:r>
            <a:r>
              <a:rPr lang="nl-NL" dirty="0" err="1" smtClean="0"/>
              <a:t>Energiezelfvoorzienendheid</a:t>
            </a:r>
            <a:r>
              <a:rPr lang="nl-NL" dirty="0" smtClean="0"/>
              <a:t>’</a:t>
            </a:r>
          </a:p>
          <a:p>
            <a:pPr lvl="2"/>
            <a:endParaRPr lang="nl-NL" dirty="0"/>
          </a:p>
          <a:p>
            <a:pPr lvl="2"/>
            <a:r>
              <a:rPr lang="nl-NL" sz="1200" i="1" dirty="0"/>
              <a:t>*) Zie notitiepagina</a:t>
            </a:r>
          </a:p>
          <a:p>
            <a:pPr lvl="2"/>
            <a:endParaRPr lang="nl-NL" dirty="0"/>
          </a:p>
          <a:p>
            <a:pPr lvl="2"/>
            <a:endParaRPr lang="nl-NL" dirty="0"/>
          </a:p>
          <a:p>
            <a:pPr lvl="1"/>
            <a:endParaRPr lang="nl-NL" dirty="0"/>
          </a:p>
        </p:txBody>
      </p:sp>
    </p:spTree>
    <p:extLst>
      <p:ext uri="{BB962C8B-B14F-4D97-AF65-F5344CB8AC3E}">
        <p14:creationId xmlns:p14="http://schemas.microsoft.com/office/powerpoint/2010/main" val="3388840381"/>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9084321721765c1e78434b475a698ad93964e1a"/>
  <p:tag name="ISPRING_RESOURCE_PATHS_HASH_2" val="c3f317ba7b5e1a6a7f1f4f2869da9f284492f95"/>
  <p:tag name="THINKCELLUNDODONOTDELETE" val="10"/>
</p:tagLst>
</file>

<file path=ppt/theme/theme1.xml><?xml version="1.0" encoding="utf-8"?>
<a:theme xmlns:a="http://schemas.openxmlformats.org/drawingml/2006/main" name="Onscreen 2014">
  <a:themeElements>
    <a:clrScheme name="Aangepast 7">
      <a:dk1>
        <a:sysClr val="windowText" lastClr="000000"/>
      </a:dk1>
      <a:lt1>
        <a:sysClr val="window" lastClr="FFFFFF"/>
      </a:lt1>
      <a:dk2>
        <a:srgbClr val="000099"/>
      </a:dk2>
      <a:lt2>
        <a:srgbClr val="EAEAEA"/>
      </a:lt2>
      <a:accent1>
        <a:srgbClr val="000099"/>
      </a:accent1>
      <a:accent2>
        <a:srgbClr val="FF6600"/>
      </a:accent2>
      <a:accent3>
        <a:srgbClr val="739ABC"/>
      </a:accent3>
      <a:accent4>
        <a:srgbClr val="BF2296"/>
      </a:accent4>
      <a:accent5>
        <a:srgbClr val="83B93B"/>
      </a:accent5>
      <a:accent6>
        <a:srgbClr val="C0C0C0"/>
      </a:accent6>
      <a:hlink>
        <a:srgbClr val="000099"/>
      </a:hlink>
      <a:folHlink>
        <a:srgbClr val="4B92DB"/>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w="6350" cap="flat" cmpd="sng" algn="ctr">
          <a:noFill/>
          <a:prstDash val="solid"/>
        </a:ln>
        <a:effectLst/>
      </a:spPr>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defPPr marL="0" marR="0" indent="0" algn="ctr" defTabSz="914400" eaLnBrk="1" fontAlgn="auto" latinLnBrk="0" hangingPunct="1">
          <a:lnSpc>
            <a:spcPct val="110000"/>
          </a:lnSpc>
          <a:spcBef>
            <a:spcPts val="0"/>
          </a:spcBef>
          <a:spcAft>
            <a:spcPts val="0"/>
          </a:spcAft>
          <a:buClrTx/>
          <a:buSzTx/>
          <a:buFontTx/>
          <a:buNone/>
          <a:tabLst/>
          <a:defRPr kumimoji="0" sz="1800" b="0" i="0" u="none" strike="noStrike" kern="0" cap="none" spc="0" normalizeH="0" baseline="0" noProof="0" dirty="0">
            <a:ln>
              <a:noFill/>
            </a:ln>
            <a:solidFill>
              <a:srgbClr val="000000"/>
            </a:solidFill>
            <a:effectLst/>
            <a:uLnTx/>
            <a:uFillTx/>
            <a:ea typeface="+mn-ea"/>
            <a:cs typeface="Myriad Pro"/>
          </a:defRPr>
        </a:defPPr>
      </a:lstStyle>
    </a:spDef>
    <a:lnDef>
      <a:spPr>
        <a:ln>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rIns="0" rtlCol="0" anchor="t" anchorCtr="0">
        <a:spAutoFit/>
      </a:bodyPr>
      <a:lstStyle>
        <a:defPPr algn="ctr">
          <a:defRPr sz="1600"/>
        </a:defPPr>
      </a:lstStyle>
    </a:txDef>
  </a:objectDefaults>
  <a:extraClrSchemeLst/>
  <a:extLst>
    <a:ext uri="{05A4C25C-085E-4340-85A3-A5531E510DB2}">
      <thm15:themeFamily xmlns="" xmlns:thm15="http://schemas.microsoft.com/office/thememl/2012/main" name="Presentatie6" id="{1F71B60F-A7B2-4CC6-A76B-2E77DB987A90}" vid="{7A3D2F4A-7B7C-487E-B601-124A8E931E30}"/>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RaboWeb_DocumentIDProviderLinkID xmlns="64774fd4-75f0-4501-972b-c2d7279a58e2">ae922113-67d5-e511-80dd-d89d6773618c</RaboWeb_DocumentIDProviderLinkID>
    <_dlc_DocId xmlns="83511456-6b74-4e88-abe6-7de6e0aad52b">RABO-RW-2016-00487682</_dlc_DocId>
    <_dlc_DocIdUrl xmlns="83511456-6b74-4e88-abe6-7de6e0aad52b">
      <Url>http://raboweb.rabobank.nl/rabotransitieportaal/betekenisvolle_cooperatie/bankieren_voor_nederland/_layouts/DocIdRedir.aspx?ID=RABO-RW-2016-00487682</Url>
      <Description>RABO-RW-2016-00487682</Description>
    </_dlc_DocIdUrl>
    <Informeren_Archived xmlns="80b2c66b-b790-4c3a-8783-fc4fe33e4dc2">false</Informeren_Archived>
    <Informeren_OnderwerpTaxHTField0 xmlns="4633c2bc-e5ed-4624-9c16-523eeb8bde8c">
      <Terms xmlns="http://schemas.microsoft.com/office/infopath/2007/PartnerControls">
        <TermInfo xmlns="http://schemas.microsoft.com/office/infopath/2007/PartnerControls">
          <TermName xmlns="http://schemas.microsoft.com/office/infopath/2007/PartnerControls">Participeren</TermName>
          <TermId xmlns="http://schemas.microsoft.com/office/infopath/2007/PartnerControls">70c8a5e2-80cb-4c51-a790-e13afeda9580</TermId>
        </TermInfo>
      </Terms>
    </Informeren_OnderwerpTaxHTField0>
    <TaxCatchAll xmlns="83511456-6b74-4e88-abe6-7de6e0aad52b">
      <Value>145</Value>
      <Value>77</Value>
    </TaxCatchAll>
    <Informeren_RelatedLinks xmlns="b77eecf8-80ac-4bbe-b379-1af1ba2e02fb">http://raboweb.rabobank.nl/rabotransitieportaal/betekenisvolle_cooperatie/bankieren_voor_nederland/Paginas/2016-02-17-Elkaar-versterken-voor-meer-maatschappelijke-impact.aspx</Informeren_RelatedLinks>
    <TaxKeywordTaxHTField xmlns="83511456-6b74-4e88-abe6-7de6e0aad52b">
      <Terms xmlns="http://schemas.microsoft.com/office/infopath/2007/PartnerControls">
        <TermInfo xmlns="http://schemas.microsoft.com/office/infopath/2007/PartnerControls">
          <TermName xmlns="http://schemas.microsoft.com/office/infopath/2007/PartnerControls">Bankieren voor Nederland</TermName>
          <TermId xmlns="http://schemas.microsoft.com/office/infopath/2007/PartnerControls">d851147f-e13d-42ff-9fd4-79c8c0e8880f</TermId>
        </TermInfo>
      </Terms>
    </TaxKeywordTaxHTField>
    <Nieuwopsite xmlns="b77eecf8-80ac-4bbe-b379-1af1ba2e02fb">false</Nieuwopsite>
    <Informeren_PublishedOnPage xmlns="4633c2bc-e5ed-4624-9c16-523eeb8bde8c">false</Informeren_PublishedOnPage>
    <Informeren_DocumentType xmlns="80b2c66b-b790-4c3a-8783-fc4fe33e4dc2">Toelichting</Informeren_DocumentType>
  </documentManagement>
</p:properties>
</file>

<file path=customXml/item2.xml><?xml version="1.0" encoding="utf-8"?>
<ct:contentTypeSchema xmlns:ct="http://schemas.microsoft.com/office/2006/metadata/contentType" xmlns:ma="http://schemas.microsoft.com/office/2006/metadata/properties/metaAttributes" ct:_="" ma:_="" ma:contentTypeName="Informeren document" ma:contentTypeID="0x010100AF6A9BAAB2FE4D2D9E5819A2B9E89A10006280423BBA84B8489BC8377EA7F434DC" ma:contentTypeVersion="0" ma:contentTypeDescription="Standaard document met Rabobank metadata" ma:contentTypeScope="" ma:versionID="9712261ad658edf0da368307d7591b13">
  <xsd:schema xmlns:xsd="http://www.w3.org/2001/XMLSchema" xmlns:xs="http://www.w3.org/2001/XMLSchema" xmlns:p="http://schemas.microsoft.com/office/2006/metadata/properties" xmlns:ns2="4633c2bc-e5ed-4624-9c16-523eeb8bde8c" xmlns:ns3="83511456-6b74-4e88-abe6-7de6e0aad52b" xmlns:ns4="80b2c66b-b790-4c3a-8783-fc4fe33e4dc2" xmlns:ns5="b77eecf8-80ac-4bbe-b379-1af1ba2e02fb" xmlns:ns6="64774fd4-75f0-4501-972b-c2d7279a58e2" targetNamespace="http://schemas.microsoft.com/office/2006/metadata/properties" ma:root="true" ma:fieldsID="e7d0a82135fbeaa3644d1293f8940326" ns2:_="" ns3:_="" ns4:_="" ns5:_="" ns6:_="">
    <xsd:import namespace="4633c2bc-e5ed-4624-9c16-523eeb8bde8c"/>
    <xsd:import namespace="83511456-6b74-4e88-abe6-7de6e0aad52b"/>
    <xsd:import namespace="80b2c66b-b790-4c3a-8783-fc4fe33e4dc2"/>
    <xsd:import namespace="b77eecf8-80ac-4bbe-b379-1af1ba2e02fb"/>
    <xsd:import namespace="64774fd4-75f0-4501-972b-c2d7279a58e2"/>
    <xsd:element name="properties">
      <xsd:complexType>
        <xsd:sequence>
          <xsd:element name="documentManagement">
            <xsd:complexType>
              <xsd:all>
                <xsd:element ref="ns2:Informeren_OnderwerpTaxHTField0" minOccurs="0"/>
                <xsd:element ref="ns4:Informeren_DocumentType"/>
                <xsd:element ref="ns3:TaxKeywordTaxHTField" minOccurs="0"/>
                <xsd:element ref="ns3:TaxCatchAll" minOccurs="0"/>
                <xsd:element ref="ns3:TaxCatchAllLabel" minOccurs="0"/>
                <xsd:element ref="ns5:Nieuwopsite" minOccurs="0"/>
                <xsd:element ref="ns2:Informeren_PublishedOnPage" minOccurs="0"/>
                <xsd:element ref="ns5:Informeren_RelatedLinks" minOccurs="0"/>
                <xsd:element ref="ns4:Informeren_Archived" minOccurs="0"/>
                <xsd:element ref="ns3:_dlc_DocId" minOccurs="0"/>
                <xsd:element ref="ns3:_dlc_DocIdUrl" minOccurs="0"/>
                <xsd:element ref="ns3:_dlc_DocIdPersistId" minOccurs="0"/>
                <xsd:element ref="ns6:RaboWeb_DocumentIDProviderLink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33c2bc-e5ed-4624-9c16-523eeb8bde8c" elementFormDefault="qualified">
    <xsd:import namespace="http://schemas.microsoft.com/office/2006/documentManagement/types"/>
    <xsd:import namespace="http://schemas.microsoft.com/office/infopath/2007/PartnerControls"/>
    <xsd:element name="Informeren_OnderwerpTaxHTField0" ma:index="8" ma:taxonomy="true" ma:internalName="Informeren_OnderwerpTaxHTField0" ma:taxonomyFieldName="Informeren_Onderwerp" ma:displayName="Onderwerp" ma:default="" ma:fieldId="{71d04e48-cfbc-4201-a4aa-7125085f2e6b}" ma:taxonomyMulti="true" ma:sspId="69e3832b-2da5-4b71-ac8e-7c2699b8ac87" ma:termSetId="ce0215f4-d4cb-41c9-9275-385f8f8ceea2" ma:anchorId="00000000-0000-0000-0000-000000000000" ma:open="false" ma:isKeyword="false">
      <xsd:complexType>
        <xsd:sequence>
          <xsd:element ref="pc:Terms" minOccurs="0" maxOccurs="1"/>
        </xsd:sequence>
      </xsd:complexType>
    </xsd:element>
    <xsd:element name="Informeren_PublishedOnPage" ma:index="16" nillable="true" ma:displayName="Gepubliceerd op pagina" ma:default="0" ma:description="Geeft aan of een document is gepubliceerd op een pagina." ma:hidden="true" ma:internalName="Informeren_PublishedOnPag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3511456-6b74-4e88-abe6-7de6e0aad52b" elementFormDefault="qualified">
    <xsd:import namespace="http://schemas.microsoft.com/office/2006/documentManagement/types"/>
    <xsd:import namespace="http://schemas.microsoft.com/office/infopath/2007/PartnerControls"/>
    <xsd:element name="TaxKeywordTaxHTField" ma:index="12" nillable="true" ma:taxonomy="true" ma:internalName="TaxKeywordTaxHTField" ma:taxonomyFieldName="TaxKeyword" ma:displayName="Trefwoorden" ma:fieldId="{23f27201-bee3-471e-b2e7-b64fd8b7ca38}" ma:taxonomyMulti="true" ma:sspId="69e3832b-2da5-4b71-ac8e-7c2699b8ac87"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description="" ma:hidden="true" ma:list="{62aaa727-223d-4ba3-b792-c6051fd5af69}" ma:internalName="TaxCatchAll" ma:showField="CatchAllData" ma:web="9c2b3898-03bc-40a8-b3f3-547fe8dfc15c">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description="" ma:hidden="true" ma:list="{62aaa727-223d-4ba3-b792-c6051fd5af69}" ma:internalName="TaxCatchAllLabel" ma:readOnly="true" ma:showField="CatchAllDataLabel" ma:web="9c2b3898-03bc-40a8-b3f3-547fe8dfc15c">
      <xsd:complexType>
        <xsd:complexContent>
          <xsd:extension base="dms:MultiChoiceLookup">
            <xsd:sequence>
              <xsd:element name="Value" type="dms:Lookup" maxOccurs="unbounded" minOccurs="0" nillable="true"/>
            </xsd:sequence>
          </xsd:extension>
        </xsd:complexContent>
      </xsd:complexType>
    </xsd:element>
    <xsd:element name="_dlc_DocId" ma:index="19" nillable="true" ma:displayName="Waarde van de document-id" ma:description="De waarde van de document-id die aan dit item is toegewezen." ma:internalName="_dlc_DocId" ma:readOnly="true">
      <xsd:simpleType>
        <xsd:restriction base="dms:Text"/>
      </xsd:simpleType>
    </xsd:element>
    <xsd:element name="_dlc_DocIdUrl" ma:index="20"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0b2c66b-b790-4c3a-8783-fc4fe33e4dc2" elementFormDefault="qualified">
    <xsd:import namespace="http://schemas.microsoft.com/office/2006/documentManagement/types"/>
    <xsd:import namespace="http://schemas.microsoft.com/office/infopath/2007/PartnerControls"/>
    <xsd:element name="Informeren_DocumentType" ma:index="10" ma:displayName="Documenttype" ma:format="Dropdown" ma:internalName="Informeren_DocumentType">
      <xsd:simpleType>
        <xsd:restriction base="dms:Choice">
          <xsd:enumeration value="Beleidsdocument"/>
          <xsd:enumeration value="Beschrijving"/>
          <xsd:enumeration value="Brief"/>
          <xsd:enumeration value="Formulier"/>
          <xsd:enumeration value="Functieprofiel"/>
          <xsd:enumeration value="Handleiding"/>
          <xsd:enumeration value="Klantinformatie"/>
          <xsd:enumeration value="Marktinformatie"/>
          <xsd:enumeration value="Notulen"/>
          <xsd:enumeration value="Presentatie"/>
          <xsd:enumeration value="Rapportage"/>
          <xsd:enumeration value="Regel of wet"/>
          <xsd:enumeration value="Sjabloon"/>
          <xsd:enumeration value="Verslag"/>
          <xsd:enumeration value="Werkwijze of instructie"/>
        </xsd:restriction>
      </xsd:simpleType>
    </xsd:element>
    <xsd:element name="Informeren_Archived" ma:index="18" nillable="true" ma:displayName="Gearchiveerd" ma:default="0" ma:description="Geeft aan of een document is gearchiveerd." ma:internalName="Informeren_Archiv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77eecf8-80ac-4bbe-b379-1af1ba2e02fb" elementFormDefault="qualified">
    <xsd:import namespace="http://schemas.microsoft.com/office/2006/documentManagement/types"/>
    <xsd:import namespace="http://schemas.microsoft.com/office/infopath/2007/PartnerControls"/>
    <xsd:element name="Nieuwopsite" ma:index="15" nillable="true" ma:displayName="Nieuw en gewijzigd" ma:default="1" ma:description="Vink deze optie aan wanneer (wijzigingen op) deze pagina/document opgenomen moeten worden in het Nieuw en gewijzigd webpart op de homepage" ma:internalName="Nieuwopsite">
      <xsd:simpleType>
        <xsd:restriction base="dms:Boolean"/>
      </xsd:simpleType>
    </xsd:element>
    <xsd:element name="Informeren_RelatedLinks" ma:index="17" nillable="true" ma:displayName="Gepubliceerd op" ma:description="Geeft een overzicht waar dit document is gepubliceerd" ma:internalName="Informeren_RelatedLinks">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774fd4-75f0-4501-972b-c2d7279a58e2" elementFormDefault="qualified">
    <xsd:import namespace="http://schemas.microsoft.com/office/2006/documentManagement/types"/>
    <xsd:import namespace="http://schemas.microsoft.com/office/infopath/2007/PartnerControls"/>
    <xsd:element name="RaboWeb_DocumentIDProviderLinkID" ma:index="22" nillable="true" ma:displayName="Document ID LinkID" ma:description="Rabobank Document ID Provider metadata voor terugvinden van de juiste Link in het systeem." ma:hidden="true" ma:internalName="RaboWeb_DocumentIDProviderLinkI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
    <Synchronization>Asynchronous</Synchronization>
    <Type>10001</Type>
    <SequenceNumber>10000</SequenceNumber>
    <Assembly>Rabobank.SP2010.BasisPlatform.DocumentManagement.DocumentIDProvider, Version=1.0.0.0, Culture=neutral, PublicKeyToken=971e7dce0acfce6e</Assembly>
    <Class>Rabobank.SP2010.BasisPlatform.DocumentManagement.DocumentIDProvider.ItemEventHandler</Class>
    <Data/>
    <Filter/>
  </Receiver>
  <Receiver>
    <Name/>
    <Synchronization>Asynchronous</Synchronization>
    <Type>10002</Type>
    <SequenceNumber>10000</SequenceNumber>
    <Assembly>Rabobank.SP2010.BasisPlatform.DocumentManagement.DocumentIDProvider, Version=1.0.0.0, Culture=neutral, PublicKeyToken=971e7dce0acfce6e</Assembly>
    <Class>Rabobank.SP2010.BasisPlatform.DocumentManagement.DocumentIDProvider.ItemEventHandler</Class>
    <Data/>
    <Filter/>
  </Receiver>
  <Receiver>
    <Name/>
    <Synchronization>Asynchronous</Synchronization>
    <Type>10009</Type>
    <SequenceNumber>10000</SequenceNumber>
    <Assembly>Rabobank.SP2010.BasisPlatform.DocumentManagement.DocumentIDProvider, Version=1.0.0.0, Culture=neutral, PublicKeyToken=971e7dce0acfce6e</Assembly>
    <Class>Rabobank.SP2010.BasisPlatform.DocumentManagement.DocumentIDProvider.ItemEventHandler</Class>
    <Data/>
    <Filter/>
  </Receiver>
  <Receiver>
    <Name/>
    <Synchronization>Synchronous</Synchronization>
    <Type>3</Type>
    <SequenceNumber>10000</SequenceNumber>
    <Assembly>Rabobank.SP2010.BasisPlatform.DocumentManagement.DocumentIDProvider, Version=1.0.0.0, Culture=neutral, PublicKeyToken=971e7dce0acfce6e</Assembly>
    <Class>Rabobank.SP2010.BasisPlatform.DocumentManagement.DocumentIDProvider.ItemEventHandler</Class>
    <Data/>
    <Filter/>
  </Receiver>
</spe:Receivers>
</file>

<file path=customXml/itemProps1.xml><?xml version="1.0" encoding="utf-8"?>
<ds:datastoreItem xmlns:ds="http://schemas.openxmlformats.org/officeDocument/2006/customXml" ds:itemID="{2E68B6F2-ADC7-4462-BE4B-C9C0C84EEA93}">
  <ds:schemaRefs>
    <ds:schemaRef ds:uri="http://purl.org/dc/terms/"/>
    <ds:schemaRef ds:uri="b77eecf8-80ac-4bbe-b379-1af1ba2e02fb"/>
    <ds:schemaRef ds:uri="http://purl.org/dc/elements/1.1/"/>
    <ds:schemaRef ds:uri="4633c2bc-e5ed-4624-9c16-523eeb8bde8c"/>
    <ds:schemaRef ds:uri="64774fd4-75f0-4501-972b-c2d7279a58e2"/>
    <ds:schemaRef ds:uri="http://schemas.microsoft.com/office/2006/documentManagement/types"/>
    <ds:schemaRef ds:uri="http://www.w3.org/XML/1998/namespace"/>
    <ds:schemaRef ds:uri="http://purl.org/dc/dcmitype/"/>
    <ds:schemaRef ds:uri="http://schemas.microsoft.com/office/2006/metadata/properties"/>
    <ds:schemaRef ds:uri="http://schemas.microsoft.com/office/infopath/2007/PartnerControls"/>
    <ds:schemaRef ds:uri="http://schemas.openxmlformats.org/package/2006/metadata/core-properties"/>
    <ds:schemaRef ds:uri="80b2c66b-b790-4c3a-8783-fc4fe33e4dc2"/>
    <ds:schemaRef ds:uri="83511456-6b74-4e88-abe6-7de6e0aad52b"/>
  </ds:schemaRefs>
</ds:datastoreItem>
</file>

<file path=customXml/itemProps2.xml><?xml version="1.0" encoding="utf-8"?>
<ds:datastoreItem xmlns:ds="http://schemas.openxmlformats.org/officeDocument/2006/customXml" ds:itemID="{49EA8EB3-5994-4476-98CA-820A7D40AF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33c2bc-e5ed-4624-9c16-523eeb8bde8c"/>
    <ds:schemaRef ds:uri="83511456-6b74-4e88-abe6-7de6e0aad52b"/>
    <ds:schemaRef ds:uri="80b2c66b-b790-4c3a-8783-fc4fe33e4dc2"/>
    <ds:schemaRef ds:uri="b77eecf8-80ac-4bbe-b379-1af1ba2e02fb"/>
    <ds:schemaRef ds:uri="64774fd4-75f0-4501-972b-c2d7279a58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AE5D58-D1EE-42F9-850F-53044F76FDF2}">
  <ds:schemaRefs>
    <ds:schemaRef ds:uri="http://schemas.microsoft.com/sharepoint/v3/contenttype/forms"/>
  </ds:schemaRefs>
</ds:datastoreItem>
</file>

<file path=customXml/itemProps4.xml><?xml version="1.0" encoding="utf-8"?>
<ds:datastoreItem xmlns:ds="http://schemas.openxmlformats.org/officeDocument/2006/customXml" ds:itemID="{58C2DE60-9578-4ED2-8D2C-EF6D3930B63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36471</TotalTime>
  <Words>1439</Words>
  <Application>Microsoft Office PowerPoint</Application>
  <PresentationFormat>Diavoorstelling (4:3)</PresentationFormat>
  <Paragraphs>128</Paragraphs>
  <Slides>11</Slides>
  <Notes>8</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Onscreen 2014</vt:lpstr>
      <vt:lpstr>Samenwerken voor het Groene Hart</vt:lpstr>
      <vt:lpstr>Missie Rabobank</vt:lpstr>
      <vt:lpstr>Van kenmerken en vraagstukken naar kansen</vt:lpstr>
      <vt:lpstr>Unieke kenmerken Groene Hart</vt:lpstr>
      <vt:lpstr>Een aantal vraagstukken van vandaag      en morgen …</vt:lpstr>
      <vt:lpstr>Welke kansen bieden de unieke kenmerken van het Groene Hart om bij te dragen aan het oplossen van deze vraagstukken? </vt:lpstr>
      <vt:lpstr>Kansen (1)   - duurzame landbouw / gezonde voeding -</vt:lpstr>
      <vt:lpstr>Kansen (2) - bouwen op slappe bodem - </vt:lpstr>
      <vt:lpstr>Kansen (3) – energiezelfvoorzienendheid -</vt:lpstr>
      <vt:lpstr>Kansen (4)  - faciliteren zelfredzaamheid - </vt:lpstr>
      <vt:lpstr>Samenwerken voor het                  Groene Hart</vt:lpstr>
    </vt:vector>
  </TitlesOfParts>
  <Manager>Edwin Wibbelink</Manager>
  <Company>Rabobank International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'Bankieren voor Nederland'</dc:title>
  <dc:creator>H.W.Stegeman@rn.rabobank.nl</dc:creator>
  <cp:keywords>Bankieren voor Nederland</cp:keywords>
  <cp:lastModifiedBy>Woudenberg van, H. (Heidi)</cp:lastModifiedBy>
  <cp:revision>1644</cp:revision>
  <cp:lastPrinted>2016-10-04T11:33:49Z</cp:lastPrinted>
  <dcterms:created xsi:type="dcterms:W3CDTF">2014-10-16T12:49:00Z</dcterms:created>
  <dcterms:modified xsi:type="dcterms:W3CDTF">2016-10-17T13:19:12Z</dcterms:modified>
  <cp:category>Powerpoint</cp:category>
  <cp:version>2.1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mbMenu2">
    <vt:lpwstr>Eerste hoofdstuk</vt:lpwstr>
  </property>
  <property fmtid="{D5CDD505-2E9C-101B-9397-08002B2CF9AE}" pid="3" name="cmbMenu3">
    <vt:lpwstr>Tweede hoofdstuk</vt:lpwstr>
  </property>
  <property fmtid="{D5CDD505-2E9C-101B-9397-08002B2CF9AE}" pid="4" name="cmbMenu4">
    <vt:lpwstr>Derde hoofdstuk</vt:lpwstr>
  </property>
  <property fmtid="{D5CDD505-2E9C-101B-9397-08002B2CF9AE}" pid="5" name="cmbMenu5">
    <vt:lpwstr>Vierde hoofdstuk</vt:lpwstr>
  </property>
  <property fmtid="{D5CDD505-2E9C-101B-9397-08002B2CF9AE}" pid="6" name="cmbMenu6">
    <vt:lpwstr>Vijfde hoofdstuk</vt:lpwstr>
  </property>
  <property fmtid="{D5CDD505-2E9C-101B-9397-08002B2CF9AE}" pid="7" name="cmbMenu7">
    <vt:lpwstr>Samenvatting</vt:lpwstr>
  </property>
  <property fmtid="{D5CDD505-2E9C-101B-9397-08002B2CF9AE}" pid="8" name="txtPag1">
    <vt:lpwstr>12</vt:lpwstr>
  </property>
  <property fmtid="{D5CDD505-2E9C-101B-9397-08002B2CF9AE}" pid="9" name="txtPag2">
    <vt:lpwstr>13</vt:lpwstr>
  </property>
  <property fmtid="{D5CDD505-2E9C-101B-9397-08002B2CF9AE}" pid="10" name="txtPag3">
    <vt:lpwstr>14</vt:lpwstr>
  </property>
  <property fmtid="{D5CDD505-2E9C-101B-9397-08002B2CF9AE}" pid="11" name="txtPag4">
    <vt:lpwstr>15</vt:lpwstr>
  </property>
  <property fmtid="{D5CDD505-2E9C-101B-9397-08002B2CF9AE}" pid="12" name="txtPag6">
    <vt:lpwstr>17</vt:lpwstr>
  </property>
  <property fmtid="{D5CDD505-2E9C-101B-9397-08002B2CF9AE}" pid="13" name="txtPag7">
    <vt:lpwstr>18</vt:lpwstr>
  </property>
  <property fmtid="{D5CDD505-2E9C-101B-9397-08002B2CF9AE}" pid="14" name="txtPag8">
    <vt:lpwstr>19</vt:lpwstr>
  </property>
  <property fmtid="{D5CDD505-2E9C-101B-9397-08002B2CF9AE}" pid="15" name="imgIcoon2">
    <vt:lpwstr>P:\PPTdesign\0pdrachtgevers\Rabobank Nederland\De PPT Templates\Iconen\Icon1.bmp</vt:lpwstr>
  </property>
  <property fmtid="{D5CDD505-2E9C-101B-9397-08002B2CF9AE}" pid="16" name="imgIcoon3">
    <vt:lpwstr>P:\PPTdesign\0pdrachtgevers\Rabobank Nederland\De PPT Templates\Iconen\Icon2.bmp</vt:lpwstr>
  </property>
  <property fmtid="{D5CDD505-2E9C-101B-9397-08002B2CF9AE}" pid="17" name="imgIcoon4">
    <vt:lpwstr>P:\PPTdesign\0pdrachtgevers\Rabobank Nederland\De PPT Templates\Iconen\Icon3.bmp</vt:lpwstr>
  </property>
  <property fmtid="{D5CDD505-2E9C-101B-9397-08002B2CF9AE}" pid="18" name="imgIcoon5">
    <vt:lpwstr>P:\PPTdesign\0pdrachtgevers\Rabobank Nederland\De PPT Templates\Iconen\Icon4.bmp</vt:lpwstr>
  </property>
  <property fmtid="{D5CDD505-2E9C-101B-9397-08002B2CF9AE}" pid="19" name="imgIcoon6">
    <vt:lpwstr>P:\PPTdesign\0pdrachtgevers\Rabobank Nederland\De PPT Templates\Iconen\Icon5.bmp</vt:lpwstr>
  </property>
  <property fmtid="{D5CDD505-2E9C-101B-9397-08002B2CF9AE}" pid="20" name="imgIcoon7">
    <vt:lpwstr>P:\PPTdesign\0pdrachtgevers\Rabobank Nederland\De PPT Templates\Iconen\Icon29.bmp</vt:lpwstr>
  </property>
  <property fmtid="{D5CDD505-2E9C-101B-9397-08002B2CF9AE}" pid="21" name="imgIcoon8">
    <vt:lpwstr>P:\PPTdesign\0pdrachtgevers\Rabobank Nederland\De PPT Templates\Iconen\Icon15.bmp</vt:lpwstr>
  </property>
  <property fmtid="{D5CDD505-2E9C-101B-9397-08002B2CF9AE}" pid="22" name="txtPag5">
    <vt:lpwstr>16</vt:lpwstr>
  </property>
  <property fmtid="{D5CDD505-2E9C-101B-9397-08002B2CF9AE}" pid="23" name="imgIcoon9">
    <vt:lpwstr>P:\PPTdesign\0pdrachtgevers\Rabobank Nederland\De PPT Templates\Iconen\Icon12.bmp</vt:lpwstr>
  </property>
  <property fmtid="{D5CDD505-2E9C-101B-9397-08002B2CF9AE}" pid="24" name="txtPag9">
    <vt:lpwstr>20</vt:lpwstr>
  </property>
  <property fmtid="{D5CDD505-2E9C-101B-9397-08002B2CF9AE}" pid="25" name="cmbMenu8">
    <vt:lpwstr>Afsluiting</vt:lpwstr>
  </property>
  <property fmtid="{D5CDD505-2E9C-101B-9397-08002B2CF9AE}" pid="26" name="cmbMenu1">
    <vt:lpwstr>Inleiding</vt:lpwstr>
  </property>
  <property fmtid="{D5CDD505-2E9C-101B-9397-08002B2CF9AE}" pid="27" name="imgIcoon1">
    <vt:lpwstr>P:\PPTdesign\0pdrachtgevers\Rabobank Nederland\De PPT Templates\Iconen\Icon30.bmp</vt:lpwstr>
  </property>
  <property fmtid="{D5CDD505-2E9C-101B-9397-08002B2CF9AE}" pid="28" name="cmbMenu9">
    <vt:lpwstr>Test</vt:lpwstr>
  </property>
  <property fmtid="{D5CDD505-2E9C-101B-9397-08002B2CF9AE}" pid="29" name="nieuw">
    <vt:lpwstr>nee</vt:lpwstr>
  </property>
  <property fmtid="{D5CDD505-2E9C-101B-9397-08002B2CF9AE}" pid="30" name="ContentTypeId">
    <vt:lpwstr>0x010100AF6A9BAAB2FE4D2D9E5819A2B9E89A10006280423BBA84B8489BC8377EA7F434DC</vt:lpwstr>
  </property>
  <property fmtid="{D5CDD505-2E9C-101B-9397-08002B2CF9AE}" pid="31" name="Rabobank_OnderwerpTaxHTField0">
    <vt:lpwstr>Ondersteunen Organisatie:Strategisch:Economisch Onderzoek|e5804258-fa7d-4810-9c4e-c224614ee578</vt:lpwstr>
  </property>
  <property fmtid="{D5CDD505-2E9C-101B-9397-08002B2CF9AE}" pid="32" name="TaxCatchAll">
    <vt:lpwstr>7;#Ondersteunen Organisatie:Strategisch:Economisch Onderzoek|e5804258-fa7d-4810-9c4e-c224614ee578</vt:lpwstr>
  </property>
  <property fmtid="{D5CDD505-2E9C-101B-9397-08002B2CF9AE}" pid="33" name="_dlc_DocIdItemGuid">
    <vt:lpwstr>f31c7f09-ead9-47d0-b338-656e782df19e</vt:lpwstr>
  </property>
  <property fmtid="{D5CDD505-2E9C-101B-9397-08002B2CF9AE}" pid="34" name="Rabobank_Onderwerp">
    <vt:lpwstr>7;#Ondersteunen Organisatie:Strategisch:Economisch Onderzoek|e5804258-fa7d-4810-9c4e-c224614ee578</vt:lpwstr>
  </property>
  <property fmtid="{D5CDD505-2E9C-101B-9397-08002B2CF9AE}" pid="35" name="Rabobank_Trefwoorden">
    <vt:lpwstr/>
  </property>
  <property fmtid="{D5CDD505-2E9C-101B-9397-08002B2CF9AE}" pid="36" name="Rabobank_TrefwoordenTaxHTField0">
    <vt:lpwstr/>
  </property>
  <property fmtid="{D5CDD505-2E9C-101B-9397-08002B2CF9AE}" pid="37" name="TaxKeyword">
    <vt:lpwstr>77;#Bankieren voor Nederland|d851147f-e13d-42ff-9fd4-79c8c0e8880f</vt:lpwstr>
  </property>
  <property fmtid="{D5CDD505-2E9C-101B-9397-08002B2CF9AE}" pid="38" name="Informeren_Onderwerp">
    <vt:lpwstr>145;#Participeren|70c8a5e2-80cb-4c51-a790-e13afeda9580</vt:lpwstr>
  </property>
</Properties>
</file>