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1" r:id="rId4"/>
  </p:sldMasterIdLst>
  <p:notesMasterIdLst>
    <p:notesMasterId r:id="rId25"/>
  </p:notesMasterIdLst>
  <p:sldIdLst>
    <p:sldId id="256" r:id="rId5"/>
    <p:sldId id="649" r:id="rId6"/>
    <p:sldId id="720" r:id="rId7"/>
    <p:sldId id="727" r:id="rId8"/>
    <p:sldId id="259" r:id="rId9"/>
    <p:sldId id="721" r:id="rId10"/>
    <p:sldId id="258" r:id="rId11"/>
    <p:sldId id="705" r:id="rId12"/>
    <p:sldId id="645" r:id="rId13"/>
    <p:sldId id="646" r:id="rId14"/>
    <p:sldId id="647" r:id="rId15"/>
    <p:sldId id="648" r:id="rId16"/>
    <p:sldId id="716" r:id="rId17"/>
    <p:sldId id="729" r:id="rId18"/>
    <p:sldId id="719" r:id="rId19"/>
    <p:sldId id="723" r:id="rId20"/>
    <p:sldId id="717" r:id="rId21"/>
    <p:sldId id="728" r:id="rId22"/>
    <p:sldId id="718" r:id="rId23"/>
    <p:sldId id="730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8135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04F"/>
    <a:srgbClr val="EEEEEE"/>
    <a:srgbClr val="FFC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CA71D6-F131-368E-91C3-7FB1B51810DD}" v="272" dt="2023-12-05T19:45:17.59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DEC"/>
          </a:solidFill>
        </a:fill>
      </a:tcStyle>
    </a:wholeTbl>
    <a:band2H>
      <a:tcTxStyle/>
      <a:tcStyle>
        <a:tcBdr/>
        <a:fill>
          <a:solidFill>
            <a:srgbClr val="EEEF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1D8"/>
          </a:solidFill>
        </a:fill>
      </a:tcStyle>
    </a:wholeTbl>
    <a:band2H>
      <a:tcTxStyle/>
      <a:tcStyle>
        <a:tcBdr/>
        <a:fill>
          <a:solidFill>
            <a:srgbClr val="E6F1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CF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C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38135"/>
        </a:fontRef>
        <a:srgbClr val="5381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8135"/>
              </a:solidFill>
              <a:prstDash val="solid"/>
              <a:round/>
            </a:ln>
          </a:top>
          <a:bottom>
            <a:ln w="254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8135"/>
              </a:solidFill>
              <a:prstDash val="solid"/>
              <a:round/>
            </a:ln>
          </a:top>
          <a:bottom>
            <a:ln w="254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CC"/>
          </a:solidFill>
        </a:fill>
      </a:tcStyle>
    </a:wholeTbl>
    <a:band2H>
      <a:tcTxStyle/>
      <a:tcStyle>
        <a:tcBdr/>
        <a:fill>
          <a:solidFill>
            <a:srgbClr val="E9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8135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813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813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538135"/>
              </a:solidFill>
              <a:prstDash val="solid"/>
              <a:round/>
            </a:ln>
          </a:left>
          <a:right>
            <a:ln w="12700" cap="flat">
              <a:solidFill>
                <a:srgbClr val="538135"/>
              </a:solidFill>
              <a:prstDash val="solid"/>
              <a:round/>
            </a:ln>
          </a:right>
          <a:top>
            <a:ln w="12700" cap="flat">
              <a:solidFill>
                <a:srgbClr val="538135"/>
              </a:solidFill>
              <a:prstDash val="solid"/>
              <a:round/>
            </a:ln>
          </a:top>
          <a:bottom>
            <a:ln w="127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solidFill>
                <a:srgbClr val="538135"/>
              </a:solidFill>
              <a:prstDash val="solid"/>
              <a:round/>
            </a:ln>
          </a:insideH>
          <a:insideV>
            <a:ln w="12700" cap="flat">
              <a:solidFill>
                <a:srgbClr val="538135"/>
              </a:solidFill>
              <a:prstDash val="solid"/>
              <a:round/>
            </a:ln>
          </a:insideV>
        </a:tcBdr>
        <a:fill>
          <a:solidFill>
            <a:srgbClr val="53813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538135"/>
              </a:solidFill>
              <a:prstDash val="solid"/>
              <a:round/>
            </a:ln>
          </a:left>
          <a:right>
            <a:ln w="12700" cap="flat">
              <a:solidFill>
                <a:srgbClr val="538135"/>
              </a:solidFill>
              <a:prstDash val="solid"/>
              <a:round/>
            </a:ln>
          </a:right>
          <a:top>
            <a:ln w="12700" cap="flat">
              <a:solidFill>
                <a:srgbClr val="538135"/>
              </a:solidFill>
              <a:prstDash val="solid"/>
              <a:round/>
            </a:ln>
          </a:top>
          <a:bottom>
            <a:ln w="127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solidFill>
                <a:srgbClr val="538135"/>
              </a:solidFill>
              <a:prstDash val="solid"/>
              <a:round/>
            </a:ln>
          </a:insideH>
          <a:insideV>
            <a:ln w="12700" cap="flat">
              <a:solidFill>
                <a:srgbClr val="538135"/>
              </a:solidFill>
              <a:prstDash val="solid"/>
              <a:round/>
            </a:ln>
          </a:insideV>
        </a:tcBdr>
        <a:fill>
          <a:solidFill>
            <a:srgbClr val="538135">
              <a:alpha val="20000"/>
            </a:srgbClr>
          </a:solidFill>
        </a:fill>
      </a:tcStyle>
    </a:firstCol>
    <a:lastRow>
      <a:tcTxStyle b="on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538135"/>
              </a:solidFill>
              <a:prstDash val="solid"/>
              <a:round/>
            </a:ln>
          </a:left>
          <a:right>
            <a:ln w="12700" cap="flat">
              <a:solidFill>
                <a:srgbClr val="538135"/>
              </a:solidFill>
              <a:prstDash val="solid"/>
              <a:round/>
            </a:ln>
          </a:right>
          <a:top>
            <a:ln w="50800" cap="flat">
              <a:solidFill>
                <a:srgbClr val="538135"/>
              </a:solidFill>
              <a:prstDash val="solid"/>
              <a:round/>
            </a:ln>
          </a:top>
          <a:bottom>
            <a:ln w="127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solidFill>
                <a:srgbClr val="538135"/>
              </a:solidFill>
              <a:prstDash val="solid"/>
              <a:round/>
            </a:ln>
          </a:insideH>
          <a:insideV>
            <a:ln w="12700" cap="flat">
              <a:solidFill>
                <a:srgbClr val="53813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38135"/>
        </a:fontRef>
        <a:srgbClr val="538135"/>
      </a:tcTxStyle>
      <a:tcStyle>
        <a:tcBdr>
          <a:left>
            <a:ln w="12700" cap="flat">
              <a:solidFill>
                <a:srgbClr val="538135"/>
              </a:solidFill>
              <a:prstDash val="solid"/>
              <a:round/>
            </a:ln>
          </a:left>
          <a:right>
            <a:ln w="12700" cap="flat">
              <a:solidFill>
                <a:srgbClr val="538135"/>
              </a:solidFill>
              <a:prstDash val="solid"/>
              <a:round/>
            </a:ln>
          </a:right>
          <a:top>
            <a:ln w="12700" cap="flat">
              <a:solidFill>
                <a:srgbClr val="538135"/>
              </a:solidFill>
              <a:prstDash val="solid"/>
              <a:round/>
            </a:ln>
          </a:top>
          <a:bottom>
            <a:ln w="25400" cap="flat">
              <a:solidFill>
                <a:srgbClr val="538135"/>
              </a:solidFill>
              <a:prstDash val="solid"/>
              <a:round/>
            </a:ln>
          </a:bottom>
          <a:insideH>
            <a:ln w="12700" cap="flat">
              <a:solidFill>
                <a:srgbClr val="538135"/>
              </a:solidFill>
              <a:prstDash val="solid"/>
              <a:round/>
            </a:ln>
          </a:insideH>
          <a:insideV>
            <a:ln w="12700" cap="flat">
              <a:solidFill>
                <a:srgbClr val="53813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1pPr>
    <a:lvl2pPr indent="2286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2pPr>
    <a:lvl3pPr indent="4572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3pPr>
    <a:lvl4pPr indent="6858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4pPr>
    <a:lvl5pPr indent="9144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5pPr>
    <a:lvl6pPr indent="11430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6pPr>
    <a:lvl7pPr indent="13716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7pPr>
    <a:lvl8pPr indent="16002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8pPr>
    <a:lvl9pPr indent="1828800" latinLnBrk="0">
      <a:defRPr sz="1200">
        <a:solidFill>
          <a:srgbClr val="538135"/>
        </a:solidFill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4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Afbeelding 7" descr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2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algn="ctr">
              <a:defRPr sz="2400"/>
            </a:lvl2pPr>
            <a:lvl3pPr algn="ctr">
              <a:defRPr sz="2400"/>
            </a:lvl3pPr>
            <a:lvl4pPr algn="ctr">
              <a:defRPr sz="2400"/>
            </a:lvl4pPr>
            <a:lvl5pPr algn="ctr"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6" name="Afbeelding 9" descr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781" y="378806"/>
            <a:ext cx="2237914" cy="65148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7AB8D"/>
                </a:solidFill>
              </a:defRPr>
            </a:lvl1pPr>
            <a:lvl2pPr>
              <a:defRPr sz="2400">
                <a:solidFill>
                  <a:srgbClr val="97AB8D"/>
                </a:solidFill>
              </a:defRPr>
            </a:lvl2pPr>
            <a:lvl3pPr>
              <a:defRPr sz="2400">
                <a:solidFill>
                  <a:srgbClr val="97AB8D"/>
                </a:solidFill>
              </a:defRPr>
            </a:lvl3pPr>
            <a:lvl4pPr>
              <a:defRPr sz="2400">
                <a:solidFill>
                  <a:srgbClr val="97AB8D"/>
                </a:solidFill>
              </a:defRPr>
            </a:lvl4pPr>
            <a:lvl5pPr>
              <a:defRPr sz="2400">
                <a:solidFill>
                  <a:srgbClr val="97AB8D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10119" cy="30059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10119" cy="30059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7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43" y="4625266"/>
            <a:ext cx="3147357" cy="226824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10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5" name="Rechte verbindingslijn 7"/>
          <p:cNvSpPr/>
          <p:nvPr/>
        </p:nvSpPr>
        <p:spPr>
          <a:xfrm flipH="1">
            <a:off x="11576481" y="0"/>
            <a:ext cx="1" cy="6858000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Rechte verbindingslijn 8"/>
          <p:cNvSpPr/>
          <p:nvPr/>
        </p:nvSpPr>
        <p:spPr>
          <a:xfrm flipH="1">
            <a:off x="11791026" y="0"/>
            <a:ext cx="1" cy="6858000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7" name="Rechte verbindingslijn 9"/>
          <p:cNvSpPr/>
          <p:nvPr/>
        </p:nvSpPr>
        <p:spPr>
          <a:xfrm flipH="1">
            <a:off x="11996693" y="0"/>
            <a:ext cx="1" cy="6858000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Rechte verbindingslijn 10"/>
          <p:cNvSpPr/>
          <p:nvPr/>
        </p:nvSpPr>
        <p:spPr>
          <a:xfrm flipH="1">
            <a:off x="12069192" y="0"/>
            <a:ext cx="1" cy="6858000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Rechte verbindingslijn 11"/>
          <p:cNvSpPr/>
          <p:nvPr/>
        </p:nvSpPr>
        <p:spPr>
          <a:xfrm flipH="1">
            <a:off x="11916792" y="5918"/>
            <a:ext cx="1" cy="6858001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10119" cy="30059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4B4E-4BA2-40C4-9402-712EC658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Openbaar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1B70B-FEF4-4A90-AB45-1B6D6D70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011A-0747-491B-A9B2-3D449843876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267B58-2D91-45E5-AD83-EFB986DC8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750" y="1289784"/>
            <a:ext cx="10594973" cy="5041376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300" b="0">
                <a:solidFill>
                  <a:srgbClr val="21305B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buNone/>
              <a:defRPr sz="1300"/>
            </a:lvl2pPr>
            <a:lvl3pPr marL="180975" indent="-180975">
              <a:lnSpc>
                <a:spcPct val="120000"/>
              </a:lnSpc>
              <a:buFont typeface="Cambria" panose="02040503050406030204" pitchFamily="18" charset="0"/>
              <a:buChar char="•"/>
              <a:defRPr sz="1300"/>
            </a:lvl3pPr>
            <a:lvl4pPr marL="183600" indent="-183600">
              <a:lnSpc>
                <a:spcPct val="120000"/>
              </a:lnSpc>
              <a:buFont typeface="Cambria" panose="02040503050406030204" pitchFamily="18" charset="0"/>
              <a:buChar char="-"/>
              <a:defRPr sz="1300"/>
            </a:lvl4pPr>
            <a:lvl5pPr marL="355600" indent="-173038">
              <a:lnSpc>
                <a:spcPct val="120000"/>
              </a:lnSpc>
              <a:buFont typeface="Arial" panose="020B0604020202020204" pitchFamily="34" charset="0"/>
              <a:buChar char="•"/>
              <a:tabLst/>
              <a:defRPr lang="nl-NL" sz="1300" kern="1200" dirty="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355600" indent="-173038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Cambria" panose="02040503050406030204" pitchFamily="18" charset="0"/>
              <a:buChar char="-"/>
              <a:tabLst/>
              <a:defRPr sz="1300">
                <a:solidFill>
                  <a:srgbClr val="21305B"/>
                </a:solidFill>
              </a:defRPr>
            </a:lvl6pPr>
          </a:lstStyle>
          <a:p>
            <a:pPr lvl="0"/>
            <a:r>
              <a:rPr lang="nl-NL"/>
              <a:t>Niveau 1</a:t>
            </a:r>
          </a:p>
          <a:p>
            <a:pPr lvl="1"/>
            <a:r>
              <a:rPr lang="nl-NL"/>
              <a:t>Niveau 2</a:t>
            </a:r>
          </a:p>
          <a:p>
            <a:pPr lvl="2"/>
            <a:r>
              <a:rPr lang="nl-NL"/>
              <a:t>Niveau 3</a:t>
            </a:r>
          </a:p>
          <a:p>
            <a:pPr lvl="3"/>
            <a:r>
              <a:rPr lang="nl-NL"/>
              <a:t>Niveau 4</a:t>
            </a:r>
          </a:p>
          <a:p>
            <a:pPr lvl="4"/>
            <a:r>
              <a:rPr lang="nl-NL"/>
              <a:t>Niveau 5</a:t>
            </a:r>
          </a:p>
          <a:p>
            <a:pPr lvl="5"/>
            <a:r>
              <a:rPr lang="nl-NL"/>
              <a:t>Niveau 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5125D2-CEFA-43F2-A160-A821F3685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49" y="488463"/>
            <a:ext cx="10594973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600"/>
            </a:lvl1pPr>
          </a:lstStyle>
          <a:p>
            <a:r>
              <a:rPr lang="nl-NL"/>
              <a:t>Klik om de titel aan te passen</a:t>
            </a:r>
          </a:p>
        </p:txBody>
      </p:sp>
      <p:sp>
        <p:nvSpPr>
          <p:cNvPr id="8" name="txtTop">
            <a:extLst>
              <a:ext uri="{FF2B5EF4-FFF2-40B4-BE49-F238E27FC236}">
                <a16:creationId xmlns:a16="http://schemas.microsoft.com/office/drawing/2014/main" id="{DE8530EA-9B3F-423D-9E48-355ED1582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749" y="244021"/>
            <a:ext cx="10594973" cy="158409"/>
          </a:xfrm>
        </p:spPr>
        <p:txBody>
          <a:bodyPr>
            <a:noAutofit/>
          </a:bodyPr>
          <a:lstStyle>
            <a:lvl1pPr>
              <a:defRPr sz="900" b="1">
                <a:solidFill>
                  <a:srgbClr val="BA6E15"/>
                </a:solidFill>
                <a:latin typeface="+mj-lt"/>
              </a:defRPr>
            </a:lvl1pPr>
          </a:lstStyle>
          <a:p>
            <a:pPr lvl="0"/>
            <a:r>
              <a:rPr lang="nl-NL"/>
              <a:t>KLIK OM AAN TE PASSEN</a:t>
            </a:r>
          </a:p>
        </p:txBody>
      </p:sp>
    </p:spTree>
    <p:extLst>
      <p:ext uri="{BB962C8B-B14F-4D97-AF65-F5344CB8AC3E}">
        <p14:creationId xmlns:p14="http://schemas.microsoft.com/office/powerpoint/2010/main" val="31912861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Afbeelding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" name="Afbeelding 7" descr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36" y="6042709"/>
            <a:ext cx="1704516" cy="4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84371" cy="2807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9" r:id="rId6"/>
    <p:sldLayoutId id="2147483670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538135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20" rIns="45719" bIns="45720" anchor="b">
            <a:normAutofit fontScale="90000"/>
          </a:bodyPr>
          <a:lstStyle/>
          <a:p>
            <a:r>
              <a:rPr lang="nl-NL"/>
              <a:t> </a:t>
            </a:r>
            <a:br>
              <a:rPr lang="nl-NL"/>
            </a:br>
            <a:r>
              <a:rPr lang="nl-NL"/>
              <a:t>NOVEX Groene Hart </a:t>
            </a:r>
            <a:br>
              <a:rPr lang="nl-NL"/>
            </a:br>
            <a:endParaRPr/>
          </a:p>
        </p:txBody>
      </p:sp>
      <p:sp>
        <p:nvSpPr>
          <p:cNvPr id="120" name="Ondertitel 2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lang="nl-NL" dirty="0"/>
              <a:t>Patricia Braaksma</a:t>
            </a:r>
          </a:p>
          <a:p>
            <a:r>
              <a:rPr lang="nl-NL" dirty="0"/>
              <a:t>Programmamanager Coördinatiebureau Groene Hart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200" b="1" kern="100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Vertrekpunt Ontwikkelperspectief 1.0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2125" cy="4351338"/>
          </a:xfrm>
        </p:spPr>
        <p:txBody>
          <a:bodyPr lIns="45719" tIns="45720" rIns="45719" bIns="4572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/>
                <a:ea typeface="Calibri" panose="020F0502020204030204" pitchFamily="34" charset="0"/>
                <a:cs typeface="Times New Roman"/>
              </a:rPr>
              <a:t>N</a:t>
            </a:r>
            <a:r>
              <a:rPr lang="nl-NL" sz="24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ieuw perspectief is nodig want huidige situatie is niet </a:t>
            </a:r>
            <a:r>
              <a:rPr lang="nl-NL" sz="2400" kern="100" dirty="0">
                <a:latin typeface="Calibri"/>
                <a:ea typeface="Calibri" panose="020F0502020204030204" pitchFamily="34" charset="0"/>
                <a:cs typeface="Times New Roman"/>
              </a:rPr>
              <a:t>houdbaar: </a:t>
            </a:r>
            <a:r>
              <a:rPr lang="nl-NL" sz="24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klimaatopgave, bodemdaling, teruglopen biodiversiteit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aarnaast nieuwe maatschappelijk opgaven (woningbouw, energie, economische ontwikkeling)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euzes zijn dus onvermijdelijk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890F0E-D08E-7677-D922-41B89619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1124C75-1106-45D9-9C26-33B9276B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0"/>
            <a:ext cx="4619625" cy="399508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D6829F-F945-C4BC-DC38-2D0083604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3936931"/>
            <a:ext cx="4619625" cy="29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970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200" b="1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Randvoorwaarden</a:t>
            </a:r>
            <a:endParaRPr lang="nl-NL" sz="3200" b="1" kern="100" dirty="0">
              <a:solidFill>
                <a:srgbClr val="00B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6025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ettelijke doelen en eerdere afspraken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ehoud en versterking van het unieke karakter van het gebied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ater en bodem zijn sturend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daptatie aan klimaatverandering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ehoud van leefbaarheid en economische vitaliteit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164C8B-15A3-2B73-FD4A-5A7A3F86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59F2A3-724C-DBAD-0E24-89BE39AF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488" y="5502"/>
            <a:ext cx="4676037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253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Enkele uitgangspunten voor verdere ontwikkeling</a:t>
            </a:r>
            <a:endParaRPr lang="nl-NL" sz="3600" b="1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7755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egengaan bodemdaling door verhoging grondwaterstand (keuzemogelijkheden)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erinrichting watersysteem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anpassing/verandering van huidig agrarisch grondgebruik en ontwikkeling nieuw agrarisch perspectief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rootschalig bouwen bij voorkeur op kleigrond en aan de randen van het gebied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rioriteit voor ontwikkeling kleinschalige en kansrijke bedrijvigheid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ealiseren doelstellingen voor biodiversiteit en waterkwaliteit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8A80AC-3CB6-031B-8E38-CF849581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AA7702-607A-C236-C030-4D1ED1EAB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"/>
          <a:stretch/>
        </p:blipFill>
        <p:spPr>
          <a:xfrm>
            <a:off x="2362199" y="4857647"/>
            <a:ext cx="7324915" cy="20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241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02D27-DD13-1C3F-57B5-6A2807B7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Ontvangen reacties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7B5722-A2F6-9827-9FA0-D15BF4AD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FF8A3EB1-35C7-E993-456E-A1040E35431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150838" y="1638000"/>
            <a:ext cx="6172201" cy="4873625"/>
          </a:xfrm>
        </p:spPr>
        <p:txBody>
          <a:bodyPr lIns="45719" tIns="45720" rIns="45719" bIns="4572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2200" dirty="0"/>
              <a:t>Utrechtse gemeenten (gezamenlijk)</a:t>
            </a:r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Regio Holland Rijnland</a:t>
            </a:r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Gemeente Ouder-Amstel (mondelinge instemming)</a:t>
            </a:r>
          </a:p>
          <a:p>
            <a:pPr marL="457200" indent="-457200">
              <a:buFont typeface="Arial"/>
              <a:buChar char="•"/>
            </a:pPr>
            <a:endParaRPr lang="nl-NL" sz="2200" dirty="0"/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ANWB</a:t>
            </a:r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LTO Noord</a:t>
            </a:r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Groene Hart Oase</a:t>
            </a:r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Groene Hart </a:t>
            </a:r>
            <a:r>
              <a:rPr lang="nl-NL" sz="2200" dirty="0" err="1"/>
              <a:t>Verbinders</a:t>
            </a:r>
            <a:endParaRPr lang="nl-NL" sz="2200" dirty="0"/>
          </a:p>
          <a:p>
            <a:pPr marL="457200" indent="-457200">
              <a:buFont typeface="Arial"/>
              <a:buChar char="•"/>
            </a:pPr>
            <a:endParaRPr lang="nl-NL" sz="2200" dirty="0"/>
          </a:p>
          <a:p>
            <a:pPr marL="457200" indent="-457200">
              <a:buFont typeface="Arial"/>
              <a:buChar char="•"/>
            </a:pPr>
            <a:r>
              <a:rPr lang="nl-NL" sz="2200" dirty="0"/>
              <a:t>Drinkwaterbedrijven</a:t>
            </a:r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EB8065C5-9688-7497-2124-193A4C54EE9B}"/>
              </a:ext>
            </a:extLst>
          </p:cNvPr>
          <p:cNvSpPr txBox="1">
            <a:spLocks/>
          </p:cNvSpPr>
          <p:nvPr/>
        </p:nvSpPr>
        <p:spPr>
          <a:xfrm>
            <a:off x="839787" y="1809390"/>
            <a:ext cx="3932238" cy="3811588"/>
          </a:xfrm>
          <a:prstGeom prst="rect">
            <a:avLst/>
          </a:prstGeom>
        </p:spPr>
        <p:txBody>
          <a:bodyPr lIns="45719" tIns="45720" rIns="45719" bIns="45720" anchor="t">
            <a:normAutofit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53813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342900" indent="-342900" hangingPunct="1">
              <a:buFont typeface="Arial"/>
              <a:buChar char="•"/>
            </a:pPr>
            <a:r>
              <a:rPr lang="nl-NL" sz="2200"/>
              <a:t>Rijk (gezamenlijk)</a:t>
            </a:r>
            <a:endParaRPr lang="nl-NL"/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Provincie Utrecht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Provincie Zuid-Holland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Provincie Noord-Holland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Waterschappen (gezamenlijk)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Molenlanden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Alphen, Gouda, Woerden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Krimpenerwaard</a:t>
            </a:r>
          </a:p>
          <a:p>
            <a:pPr marL="342900" indent="-342900" hangingPunct="1">
              <a:buFont typeface="Arial"/>
              <a:buChar char="•"/>
            </a:pPr>
            <a:r>
              <a:rPr lang="nl-NL" sz="2200"/>
              <a:t>Regio Midden-Holland</a:t>
            </a:r>
          </a:p>
          <a:p>
            <a:pPr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2792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02D27-DD13-1C3F-57B5-6A2807B7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Vervolgproces NOVEX Groene Hart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DA0922-2B8B-81D2-D62B-E9B1DA7F2FF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10752826" cy="4351338"/>
          </a:xfrm>
        </p:spPr>
        <p:txBody>
          <a:bodyPr lIns="45719" tIns="45720" rIns="45719" bIns="4572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2400" dirty="0"/>
              <a:t>Verwerken van reacties in Nota van Toelichting en definitieve versie Ontwikkelperspectief Groene Hart 1.0</a:t>
            </a:r>
          </a:p>
          <a:p>
            <a:pPr marL="457200" indent="-457200">
              <a:buFont typeface="Arial"/>
              <a:buChar char="•"/>
            </a:pPr>
            <a:r>
              <a:rPr lang="nl-NL" sz="2400" dirty="0"/>
              <a:t>30 november bespreking Adviesgroep Groene Hart</a:t>
            </a:r>
          </a:p>
          <a:p>
            <a:pPr marL="457200" indent="-457200">
              <a:buFont typeface="Arial"/>
              <a:buChar char="•"/>
            </a:pPr>
            <a:r>
              <a:rPr lang="nl-NL" sz="2400" dirty="0"/>
              <a:t>15 december ter vaststelling in het Bestuurlijk Platform Groene Hart</a:t>
            </a:r>
          </a:p>
          <a:p>
            <a:r>
              <a:rPr lang="nl-NL" sz="2400" dirty="0"/>
              <a:t>                                                       +</a:t>
            </a:r>
          </a:p>
          <a:p>
            <a:r>
              <a:rPr lang="nl-NL" sz="2400" dirty="0"/>
              <a:t>Opstellen Uitvoeringsagenda/programma NOVEX Groene Hart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7B5722-A2F6-9827-9FA0-D15BF4AD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172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600" b="1" kern="100" dirty="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Groene Hart en omgeving – producenten 2023</a:t>
            </a:r>
            <a:endParaRPr lang="nl-NL" sz="3600" b="1" kern="100" dirty="0">
              <a:solidFill>
                <a:srgbClr val="00B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Ontwikkelperspectief Groene Hart – vaststelling december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 Provinciale Programma’s Landelijk Gebied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 Ruimtelijke 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Voorstellen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ntourennotitie Nota Ruimte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Ontwikkelperspectieven 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naburige NOVEX gebieden 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(MRA, Utrecht, Schiphol, Zuidflank)</a:t>
            </a:r>
            <a:endParaRPr lang="nl-NL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129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600" b="1" kern="100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Uitvoeringsprogramma 2024 – 2026 (in ontwikkeling)</a:t>
            </a:r>
            <a:endParaRPr lang="nl-NL" sz="3600" b="1" kern="100" dirty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45719" tIns="45720" rIns="45719" bIns="4572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/>
                <a:cs typeface="Times New Roman"/>
              </a:rPr>
              <a:t>Opgaven in beeld</a:t>
            </a:r>
            <a:endParaRPr lang="nl-NL" sz="2400" kern="100" dirty="0"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cs typeface="Times New Roman"/>
              </a:rPr>
              <a:t>Prioritering/afwegingskader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cs typeface="Times New Roman"/>
              </a:rPr>
              <a:t>Werkwijze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cs typeface="Times New Roman"/>
              </a:rPr>
              <a:t>Activiteitenkalender met mijlpalen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kern="100" dirty="0">
              <a:cs typeface="Times New Roman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03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E481B4-EAF7-10E2-0914-62FEE2CB0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88" y="203628"/>
            <a:ext cx="11388037" cy="641035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6004F7-39E6-B6F6-A0D8-F7855439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kern="100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Opgaven kaart (in voorbereiding)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B7E989-84B0-2BC0-4955-00F074C35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4706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pic>
        <p:nvPicPr>
          <p:cNvPr id="9" name="Afbeelding 4">
            <a:extLst>
              <a:ext uri="{FF2B5EF4-FFF2-40B4-BE49-F238E27FC236}">
                <a16:creationId xmlns:a16="http://schemas.microsoft.com/office/drawing/2014/main" id="{352E4402-243D-F258-D63A-7F92CA0B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4" y="428893"/>
            <a:ext cx="7972425" cy="5637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64452321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FDCF7D6-FFDA-2522-9949-9A3E4D72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831252"/>
          </a:xfrm>
        </p:spPr>
        <p:txBody>
          <a:bodyPr lIns="45719" tIns="45720" rIns="45719" bIns="45720" anchor="b">
            <a:normAutofit fontScale="90000"/>
          </a:bodyPr>
          <a:lstStyle/>
          <a:p>
            <a:r>
              <a:rPr lang="nl-NL" dirty="0"/>
              <a:t>Pluspunten NOVEX Groene Hart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579EF1B-8B78-4ABF-BA85-5118B7E53FE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Openbaar</a:t>
            </a:r>
          </a:p>
        </p:txBody>
      </p:sp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AB58A6E0-4B50-9730-7E2D-36F2C3FD6C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84371" cy="280799"/>
          </a:xfrm>
        </p:spPr>
        <p:txBody>
          <a:bodyPr/>
          <a:lstStyle/>
          <a:p>
            <a:pPr>
              <a:spcAft>
                <a:spcPts val="600"/>
              </a:spcAft>
            </a:pPr>
            <a:fld id="{3695011A-0747-491B-A9B2-3D4498438763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403FAE-7D5B-41B5-EA23-E519E102E5DA}"/>
              </a:ext>
            </a:extLst>
          </p:cNvPr>
          <p:cNvSpPr txBox="1"/>
          <p:nvPr/>
        </p:nvSpPr>
        <p:spPr>
          <a:xfrm>
            <a:off x="1362506" y="2269661"/>
            <a:ext cx="775011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/>
              <a:t>(boven) regionale samenwerking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l-NL" dirty="0"/>
              <a:t>Korte lijnen naar mede overheden (inclusief Rijksoverheid)</a:t>
            </a:r>
          </a:p>
          <a:p>
            <a:pPr marL="285750" indent="-285750">
              <a:buFont typeface="Arial"/>
              <a:buChar char="•"/>
            </a:pPr>
            <a:r>
              <a:rPr lang="nl-NL" dirty="0"/>
              <a:t>Grensoverschrijdend (koek vergroten)</a:t>
            </a:r>
          </a:p>
          <a:p>
            <a:pPr marL="285750" indent="-285750">
              <a:buFont typeface="Arial"/>
              <a:buChar char="•"/>
            </a:pPr>
            <a:r>
              <a:rPr lang="nl-NL" dirty="0"/>
              <a:t>Democratische legitimering in tact (huis van Thorbecke staat)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75161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600" b="1" kern="1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Opbouw</a:t>
            </a:r>
            <a:endParaRPr lang="nl-NL" sz="3600" b="1" kern="100">
              <a:solidFill>
                <a:srgbClr val="00B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45719" tIns="45720" rIns="45719" bIns="4572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>
                <a:latin typeface="Calibri"/>
                <a:ea typeface="Calibri" panose="020F0502020204030204" pitchFamily="34" charset="0"/>
                <a:cs typeface="Times New Roman"/>
              </a:rPr>
              <a:t>Ontstaan</a:t>
            </a:r>
            <a:endParaRPr lang="nl-NL" sz="2400" kern="1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>
                <a:latin typeface="Calibri"/>
                <a:ea typeface="Calibri" panose="020F0502020204030204" pitchFamily="34" charset="0"/>
                <a:cs typeface="Times New Roman"/>
              </a:rPr>
              <a:t>Bestuursovereenkomst Groene Hart</a:t>
            </a:r>
            <a:endParaRPr lang="nl-NL" sz="2400" kern="10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>
                <a:latin typeface="Calibri"/>
                <a:ea typeface="Calibri" panose="020F0502020204030204" pitchFamily="34" charset="0"/>
                <a:cs typeface="Times New Roman"/>
              </a:rPr>
              <a:t>Ontwikkelperspectief Groene Hart</a:t>
            </a:r>
            <a:endParaRPr lang="nl-NL" sz="2400" kern="10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>
                <a:latin typeface="Calibri"/>
                <a:ea typeface="Calibri" panose="020F0502020204030204" pitchFamily="34" charset="0"/>
                <a:cs typeface="Times New Roman"/>
              </a:rPr>
              <a:t>Uitvoeringsagenda NOVEX Groene Hart</a:t>
            </a:r>
            <a:endParaRPr lang="nl-NL" sz="2400" kern="1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>
                <a:cs typeface="Times New Roman"/>
              </a:rPr>
              <a:t>Groene Hart en omgeving</a:t>
            </a:r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712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FDCF7D6-FFDA-2522-9949-9A3E4D72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831252"/>
          </a:xfrm>
        </p:spPr>
        <p:txBody>
          <a:bodyPr lIns="45719" tIns="45720" rIns="45719" bIns="45720" anchor="b">
            <a:normAutofit fontScale="90000"/>
          </a:bodyPr>
          <a:lstStyle/>
          <a:p>
            <a:r>
              <a:rPr lang="nl-NL" dirty="0"/>
              <a:t>Vragen aan de Raad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579EF1B-8B78-4ABF-BA85-5118B7E53FE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Openbaar</a:t>
            </a:r>
          </a:p>
        </p:txBody>
      </p:sp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AB58A6E0-4B50-9730-7E2D-36F2C3FD6C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84371" cy="280799"/>
          </a:xfrm>
        </p:spPr>
        <p:txBody>
          <a:bodyPr/>
          <a:lstStyle/>
          <a:p>
            <a:pPr>
              <a:spcAft>
                <a:spcPts val="600"/>
              </a:spcAft>
            </a:pPr>
            <a:fld id="{3695011A-0747-491B-A9B2-3D4498438763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403FAE-7D5B-41B5-EA23-E519E102E5DA}"/>
              </a:ext>
            </a:extLst>
          </p:cNvPr>
          <p:cNvSpPr txBox="1"/>
          <p:nvPr/>
        </p:nvSpPr>
        <p:spPr>
          <a:xfrm>
            <a:off x="1362506" y="2269661"/>
            <a:ext cx="775011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/>
              <a:t>Bent u voldoende </a:t>
            </a:r>
            <a:r>
              <a:rPr lang="nl-NL"/>
              <a:t>geïnformeerd</a:t>
            </a:r>
            <a:r>
              <a:rPr lang="nl-NL" dirty="0"/>
              <a:t>?</a:t>
            </a:r>
            <a:endParaRPr lang="nl-NL"/>
          </a:p>
          <a:p>
            <a:pPr marL="285750" indent="-285750">
              <a:buFont typeface="Arial"/>
              <a:buChar char="•"/>
            </a:pPr>
            <a:r>
              <a:rPr lang="nl-NL" dirty="0"/>
              <a:t>Wilt u zelf suggesties doen over projecten in het kader van het uitvoeringsprogramma?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578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600" b="1" kern="1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Tijdlijn Groene Hart / NOVI / NOVEX</a:t>
            </a:r>
            <a:endParaRPr lang="nl-NL" sz="3600" b="1" kern="100">
              <a:solidFill>
                <a:srgbClr val="00B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45719" tIns="45720" rIns="45719" bIns="4572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400">
                <a:ea typeface="+mn-lt"/>
                <a:cs typeface="+mn-lt"/>
              </a:rPr>
              <a:t>2017    Startnota (NOVI) / Perspectief Groene Hart</a:t>
            </a:r>
            <a:br>
              <a:rPr lang="nl-NL" sz="2400">
                <a:ea typeface="+mn-lt"/>
                <a:cs typeface="+mn-lt"/>
              </a:rPr>
            </a:br>
            <a:r>
              <a:rPr lang="nl-NL" sz="2400">
                <a:ea typeface="+mn-lt"/>
                <a:cs typeface="+mn-lt"/>
              </a:rPr>
              <a:t>2019    Ontwerp NOVI gepresenteerd </a:t>
            </a:r>
            <a:br>
              <a:rPr lang="nl-NL" sz="2400">
                <a:ea typeface="+mn-lt"/>
                <a:cs typeface="+mn-lt"/>
              </a:rPr>
            </a:br>
            <a:r>
              <a:rPr lang="nl-NL" sz="2400">
                <a:ea typeface="+mn-lt"/>
                <a:cs typeface="+mn-lt"/>
              </a:rPr>
              <a:t>2020    Vaststellen NOVI </a:t>
            </a:r>
            <a:br>
              <a:rPr lang="nl-NL" sz="2400">
                <a:ea typeface="+mn-lt"/>
                <a:cs typeface="+mn-lt"/>
              </a:rPr>
            </a:br>
            <a:endParaRPr lang="nl-NL" sz="2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400">
                <a:ea typeface="+mn-lt"/>
                <a:cs typeface="+mn-lt"/>
              </a:rPr>
              <a:t>2021    Definitieve aanwijzing NOVI-gebied Groene Hart</a:t>
            </a:r>
            <a:endParaRPr lang="en-US" sz="2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400">
                <a:ea typeface="+mn-lt"/>
                <a:cs typeface="+mn-lt"/>
              </a:rPr>
              <a:t>2022    Bestuursovereenkomst Groene Hart</a:t>
            </a:r>
            <a:endParaRPr lang="en-US" sz="2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400">
                <a:ea typeface="+mn-lt"/>
                <a:cs typeface="+mn-lt"/>
              </a:rPr>
              <a:t>2022   </a:t>
            </a:r>
            <a:r>
              <a:rPr lang="nl-NL" sz="2400" i="1">
                <a:ea typeface="+mn-lt"/>
                <a:cs typeface="+mn-lt"/>
              </a:rPr>
              <a:t> </a:t>
            </a:r>
            <a:r>
              <a:rPr lang="nl-NL" sz="2400">
                <a:ea typeface="+mn-lt"/>
                <a:cs typeface="+mn-lt"/>
              </a:rPr>
              <a:t>Plan van Aanpak Ontwikkelperspectief</a:t>
            </a:r>
            <a:endParaRPr lang="en-US" sz="2400">
              <a:ea typeface="+mn-lt"/>
              <a:cs typeface="+mn-lt"/>
            </a:endParaRPr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030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nl-NL" sz="3600" b="1" kern="1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NOVEX aanpak </a:t>
            </a:r>
            <a:r>
              <a:rPr lang="nl-NL" sz="3600" b="1" kern="100" err="1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Goene</a:t>
            </a:r>
            <a:r>
              <a:rPr lang="nl-NL" sz="3600" b="1" kern="1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/>
              </a:rPr>
              <a:t> Hart</a:t>
            </a:r>
            <a:endParaRPr lang="nl-NL" sz="3600" b="1" kern="100">
              <a:solidFill>
                <a:srgbClr val="00B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AE9FC1-3770-65C9-31BF-EF2F627D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grpSp>
        <p:nvGrpSpPr>
          <p:cNvPr id="53" name="Groep 52">
            <a:extLst>
              <a:ext uri="{FF2B5EF4-FFF2-40B4-BE49-F238E27FC236}">
                <a16:creationId xmlns:a16="http://schemas.microsoft.com/office/drawing/2014/main" id="{488A0391-0297-1014-5F40-6BD96D35446D}"/>
              </a:ext>
            </a:extLst>
          </p:cNvPr>
          <p:cNvGrpSpPr/>
          <p:nvPr/>
        </p:nvGrpSpPr>
        <p:grpSpPr>
          <a:xfrm>
            <a:off x="380999" y="1764967"/>
            <a:ext cx="10868025" cy="3086578"/>
            <a:chOff x="380999" y="1764967"/>
            <a:chExt cx="10868025" cy="3086578"/>
          </a:xfrm>
        </p:grpSpPr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F6F42DDB-4035-D705-5397-17C813E8EA05}"/>
                </a:ext>
              </a:extLst>
            </p:cNvPr>
            <p:cNvSpPr/>
            <p:nvPr/>
          </p:nvSpPr>
          <p:spPr>
            <a:xfrm>
              <a:off x="7772400" y="2143125"/>
              <a:ext cx="3314700" cy="26765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538135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49" name="Afbeelding 48" descr="Afbeelding met tekst, schermopname, Lettertype, grafische vormgeving&#10;&#10;Automatisch gegenereerde beschrijving">
              <a:extLst>
                <a:ext uri="{FF2B5EF4-FFF2-40B4-BE49-F238E27FC236}">
                  <a16:creationId xmlns:a16="http://schemas.microsoft.com/office/drawing/2014/main" id="{88E14CC4-E0E5-1321-555E-500F3893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99" y="1764967"/>
              <a:ext cx="10715625" cy="3086578"/>
            </a:xfrm>
            <a:prstGeom prst="rect">
              <a:avLst/>
            </a:prstGeom>
          </p:spPr>
        </p:pic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2EB96060-12DF-1B8E-A988-3E86DF1D43E7}"/>
                </a:ext>
              </a:extLst>
            </p:cNvPr>
            <p:cNvSpPr txBox="1"/>
            <p:nvPr/>
          </p:nvSpPr>
          <p:spPr>
            <a:xfrm>
              <a:off x="8077200" y="3173746"/>
              <a:ext cx="317182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0" i="0" u="none" strike="noStrike" cap="none" spc="0" normalizeH="0" baseline="0" dirty="0">
                  <a:ln>
                    <a:noFill/>
                  </a:ln>
                  <a:solidFill>
                    <a:srgbClr val="538135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2024 en verder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819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7070EEB-E0A7-4276-815E-C49D81BA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rgbClr val="05A54A"/>
                </a:solidFill>
                <a:cs typeface="Calibri Light"/>
              </a:rPr>
              <a:t>Bestuursovereenkomst Groene Hart</a:t>
            </a:r>
            <a:endParaRPr lang="nl-NL" sz="3600" b="1" dirty="0">
              <a:solidFill>
                <a:srgbClr val="05A54A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9021AC-CCC2-16D9-07FB-1310BBF0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050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NL" sz="2600" b="1" dirty="0">
                <a:solidFill>
                  <a:srgbClr val="05A54A"/>
                </a:solidFill>
                <a:ea typeface="+mn-lt"/>
                <a:cs typeface="+mn-lt"/>
              </a:rPr>
              <a:t>Partijen</a:t>
            </a:r>
            <a:endParaRPr lang="nl-NL" sz="2600" b="1" i="1" dirty="0">
              <a:ea typeface="+mn-lt"/>
              <a:cs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600" b="1" dirty="0">
                <a:solidFill>
                  <a:srgbClr val="05A54A"/>
                </a:solidFill>
                <a:ea typeface="+mn-lt"/>
                <a:cs typeface="+mn-lt"/>
              </a:rPr>
              <a:t>Status</a:t>
            </a:r>
            <a:endParaRPr lang="nl-NL" sz="2600" b="1" dirty="0">
              <a:solidFill>
                <a:srgbClr val="05A54A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600" b="1" dirty="0">
                <a:solidFill>
                  <a:srgbClr val="05A54A"/>
                </a:solidFill>
                <a:ea typeface="+mn-lt"/>
                <a:cs typeface="+mn-lt"/>
              </a:rPr>
              <a:t>Ruimtelijke Urgenties</a:t>
            </a:r>
          </a:p>
          <a:p>
            <a:pPr marL="714375" lvl="4" indent="-26670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Bodem (C02 en daling)</a:t>
            </a:r>
          </a:p>
          <a:p>
            <a:pPr marL="714375" lvl="4" indent="-26670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Robuust watersysteem (natte veenweide, verzilting, daling)</a:t>
            </a:r>
          </a:p>
          <a:p>
            <a:pPr marL="714375" lvl="4" indent="-26670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Ontwikkelen landschappelijke kwaliteit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600" b="1" dirty="0">
                <a:solidFill>
                  <a:srgbClr val="05A54A"/>
                </a:solidFill>
                <a:ea typeface="+mn-lt"/>
                <a:cs typeface="+mn-lt"/>
              </a:rPr>
              <a:t>Samenwerk afspraken</a:t>
            </a:r>
          </a:p>
          <a:p>
            <a:pPr marL="714375" indent="-28575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Werken als 1 overheid aan toekomstbestendig Groene Hart</a:t>
            </a:r>
            <a:endParaRPr lang="en-US" sz="2200" i="1" dirty="0">
              <a:ea typeface="+mn-lt"/>
              <a:cs typeface="+mn-lt"/>
            </a:endParaRPr>
          </a:p>
          <a:p>
            <a:pPr marL="714375" indent="-28575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Geen overname van projecten of trajecten; nadruk op realiseren</a:t>
            </a:r>
            <a:endParaRPr lang="en-US" sz="2200" i="1" dirty="0">
              <a:ea typeface="+mn-lt"/>
              <a:cs typeface="+mn-lt"/>
            </a:endParaRPr>
          </a:p>
          <a:p>
            <a:pPr marL="714375" indent="-28575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Bestuurlijke drukte voorkomen</a:t>
            </a:r>
            <a:endParaRPr lang="en-US" sz="2200" i="1" dirty="0">
              <a:ea typeface="+mn-lt"/>
              <a:cs typeface="+mn-lt"/>
            </a:endParaRPr>
          </a:p>
          <a:p>
            <a:pPr marL="714375" indent="-285750">
              <a:buFont typeface="Arial" panose="02070309020205020404" pitchFamily="49" charset="0"/>
              <a:buChar char="•"/>
            </a:pPr>
            <a:r>
              <a:rPr lang="nl-NL" sz="2200" i="1" dirty="0">
                <a:ea typeface="+mn-lt"/>
                <a:cs typeface="+mn-lt"/>
              </a:rPr>
              <a:t>Werken aan kennis, samenwerking en instrumenten in opgaven</a:t>
            </a:r>
          </a:p>
          <a:p>
            <a:pPr lvl="1">
              <a:buFont typeface="Arial" panose="02070309020205020404" pitchFamily="49" charset="0"/>
              <a:buChar char="•"/>
            </a:pPr>
            <a:endParaRPr lang="nl-NL" dirty="0">
              <a:solidFill>
                <a:srgbClr val="05A54A"/>
              </a:solidFill>
              <a:ea typeface="+mn-lt"/>
              <a:cs typeface="+mn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2849B31-82FB-90F9-EB86-5520DEB69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7571C72D-BC3A-BA57-8130-9201481D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361" y="286341"/>
            <a:ext cx="9170239" cy="64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74067204-E38E-3968-221D-AECB26AB28D4}"/>
              </a:ext>
            </a:extLst>
          </p:cNvPr>
          <p:cNvSpPr/>
          <p:nvPr/>
        </p:nvSpPr>
        <p:spPr>
          <a:xfrm>
            <a:off x="8131728" y="905985"/>
            <a:ext cx="578688" cy="397893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B8B73FF-C100-274A-F30B-D29403BAB52B}"/>
              </a:ext>
            </a:extLst>
          </p:cNvPr>
          <p:cNvSpPr/>
          <p:nvPr/>
        </p:nvSpPr>
        <p:spPr>
          <a:xfrm>
            <a:off x="9867900" y="4752975"/>
            <a:ext cx="2324100" cy="210502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538135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604F205-F9CE-631A-1BD8-3E4DB8CCD519}"/>
              </a:ext>
            </a:extLst>
          </p:cNvPr>
          <p:cNvSpPr/>
          <p:nvPr/>
        </p:nvSpPr>
        <p:spPr>
          <a:xfrm>
            <a:off x="0" y="4724399"/>
            <a:ext cx="2324100" cy="210502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538135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Afbeelding 3" descr="Afbeelding met diagram&#10;&#10;Automatisch gegenereerde beschrijving">
            <a:extLst>
              <a:ext uri="{FF2B5EF4-FFF2-40B4-BE49-F238E27FC236}">
                <a16:creationId xmlns:a16="http://schemas.microsoft.com/office/drawing/2014/main" id="{FAF4225D-48CA-FE16-B680-E8A5B142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85" y="99799"/>
            <a:ext cx="10440098" cy="665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38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E203360-AFE9-0DA6-AFB9-BF42CE215966}"/>
              </a:ext>
            </a:extLst>
          </p:cNvPr>
          <p:cNvSpPr/>
          <p:nvPr/>
        </p:nvSpPr>
        <p:spPr>
          <a:xfrm>
            <a:off x="8953500" y="4752975"/>
            <a:ext cx="3238500" cy="210502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538135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DA27E2-FA8D-3BB8-7518-9CC7F4B0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rgbClr val="05A54A"/>
                </a:solidFill>
                <a:cs typeface="Calibri Light"/>
              </a:rPr>
              <a:t>Ontwikkelperspectief 1.0 Groene Hart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468BDC-4EA9-7BFE-C49D-A1FAA5EE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6" y="1495165"/>
            <a:ext cx="5216684" cy="368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D3E8B0D-CC2F-70DE-61F4-0E2A7EC85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487" y="2105025"/>
            <a:ext cx="661281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0517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65C8-C8D6-20BB-9B44-677A5783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105156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nl-NL" sz="2600" b="1" dirty="0">
                <a:solidFill>
                  <a:srgbClr val="05A54A"/>
                </a:solidFill>
                <a:latin typeface="+mn-lt"/>
              </a:rPr>
              <a:t> </a:t>
            </a:r>
            <a:r>
              <a:rPr lang="nl-NL" sz="3200" b="1" dirty="0">
                <a:solidFill>
                  <a:srgbClr val="05A54A"/>
                </a:solidFill>
                <a:latin typeface="+mn-lt"/>
              </a:rPr>
              <a:t>Karakter Ontwikkelingsperspectief 1.0</a:t>
            </a:r>
            <a:r>
              <a:rPr lang="nl-NL" sz="3200" b="1" dirty="0">
                <a:solidFill>
                  <a:srgbClr val="05A54A"/>
                </a:solidFill>
              </a:rPr>
              <a:t> </a:t>
            </a:r>
            <a:endParaRPr lang="nl-NL" sz="3200" b="1" dirty="0">
              <a:solidFill>
                <a:srgbClr val="05A54A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37F84-A180-CB7A-01F3-070FFE39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8925"/>
            <a:ext cx="6477000" cy="4351338"/>
          </a:xfrm>
        </p:spPr>
        <p:txBody>
          <a:bodyPr lIns="45719" tIns="45720" rIns="45719" bIns="4572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/>
                <a:ea typeface="Calibri" panose="020F0502020204030204" pitchFamily="34" charset="0"/>
                <a:cs typeface="Times New Roman"/>
              </a:rPr>
              <a:t>H</a:t>
            </a:r>
            <a:r>
              <a:rPr lang="nl-NL" sz="24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et OWP 1.0 is eerste stap</a:t>
            </a:r>
            <a:r>
              <a:rPr lang="nl-NL" sz="2400" kern="100" dirty="0">
                <a:latin typeface="Calibri"/>
                <a:ea typeface="Calibri" panose="020F0502020204030204" pitchFamily="34" charset="0"/>
                <a:cs typeface="Times New Roman"/>
              </a:rPr>
              <a:t> naar een duurzame toekomst </a:t>
            </a:r>
            <a:r>
              <a:rPr lang="nl-NL" sz="24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(ambities, uitgangspunten en vragen)</a:t>
            </a:r>
            <a:endParaRPr lang="nl-NL" sz="2400" dirty="0"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bindende afspraken, wel advies dat richting geeft aan betrokken partijen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nl-N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itwerking kan per deelgebied verschillen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60687C-7148-7BA5-15E9-EFE61604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328" y="5391075"/>
            <a:ext cx="2368672" cy="14669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024BE5-7A12-2D57-CBA7-27838371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547" y="0"/>
            <a:ext cx="4675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52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FFFFFF"/>
      </a:dk1>
      <a:lt1>
        <a:srgbClr val="538135"/>
      </a:lt1>
      <a:dk2>
        <a:srgbClr val="A7A7A7"/>
      </a:dk2>
      <a:lt2>
        <a:srgbClr val="535353"/>
      </a:lt2>
      <a:accent1>
        <a:srgbClr val="9098CA"/>
      </a:accent1>
      <a:accent2>
        <a:srgbClr val="ED7D31"/>
      </a:accent2>
      <a:accent3>
        <a:srgbClr val="03A885"/>
      </a:accent3>
      <a:accent4>
        <a:srgbClr val="FFC000"/>
      </a:accent4>
      <a:accent5>
        <a:srgbClr val="4C8BA9"/>
      </a:accent5>
      <a:accent6>
        <a:srgbClr val="00B050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813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813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6C4C81"/>
      </a:dk1>
      <a:lt1>
        <a:srgbClr val="538135"/>
      </a:lt1>
      <a:dk2>
        <a:srgbClr val="A7A7A7"/>
      </a:dk2>
      <a:lt2>
        <a:srgbClr val="535353"/>
      </a:lt2>
      <a:accent1>
        <a:srgbClr val="9098CA"/>
      </a:accent1>
      <a:accent2>
        <a:srgbClr val="ED7D31"/>
      </a:accent2>
      <a:accent3>
        <a:srgbClr val="03A885"/>
      </a:accent3>
      <a:accent4>
        <a:srgbClr val="FFC000"/>
      </a:accent4>
      <a:accent5>
        <a:srgbClr val="4C8BA9"/>
      </a:accent5>
      <a:accent6>
        <a:srgbClr val="00B050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813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813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fa4d754-9f07-4d28-a77d-4aea9cd24a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49B6C5AB42942AF02A2BC89199458" ma:contentTypeVersion="15" ma:contentTypeDescription="Een nieuw document maken." ma:contentTypeScope="" ma:versionID="b6099581ccb2ea49945ffecf1af860c1">
  <xsd:schema xmlns:xsd="http://www.w3.org/2001/XMLSchema" xmlns:xs="http://www.w3.org/2001/XMLSchema" xmlns:p="http://schemas.microsoft.com/office/2006/metadata/properties" xmlns:ns3="efa4d754-9f07-4d28-a77d-4aea9cd24a91" xmlns:ns4="7ad71cc6-d903-4ea7-ace3-4c70de88878a" targetNamespace="http://schemas.microsoft.com/office/2006/metadata/properties" ma:root="true" ma:fieldsID="0035dd35ac50898976b3816ce2cbac4f" ns3:_="" ns4:_="">
    <xsd:import namespace="efa4d754-9f07-4d28-a77d-4aea9cd24a91"/>
    <xsd:import namespace="7ad71cc6-d903-4ea7-ace3-4c70de8887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4d754-9f07-4d28-a77d-4aea9cd24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71cc6-d903-4ea7-ace3-4c70de88878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715305-8E30-4DC5-89B2-C38CADA0D143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7ad71cc6-d903-4ea7-ace3-4c70de88878a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efa4d754-9f07-4d28-a77d-4aea9cd24a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CCE5BE3-01BB-4714-A3BD-7D4EC4C45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a4d754-9f07-4d28-a77d-4aea9cd24a91"/>
    <ds:schemaRef ds:uri="7ad71cc6-d903-4ea7-ace3-4c70de8887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324789-A298-4A13-B08B-67D26E735FA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4d3e3d8-6573-48ba-80bb-8e2aa4ce99ab}" enabled="0" method="" siteId="{34d3e3d8-6573-48ba-80bb-8e2aa4ce99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482</Words>
  <Application>Microsoft Office PowerPoint</Application>
  <PresentationFormat>Breedbeeld</PresentationFormat>
  <Paragraphs>100</Paragraphs>
  <Slides>20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Kantoorthema</vt:lpstr>
      <vt:lpstr>  NOVEX Groene Hart  </vt:lpstr>
      <vt:lpstr>Opbouw</vt:lpstr>
      <vt:lpstr>Tijdlijn Groene Hart / NOVI / NOVEX</vt:lpstr>
      <vt:lpstr>NOVEX aanpak Goene Hart</vt:lpstr>
      <vt:lpstr>Bestuursovereenkomst Groene Hart</vt:lpstr>
      <vt:lpstr>PowerPoint-presentatie</vt:lpstr>
      <vt:lpstr>PowerPoint-presentatie</vt:lpstr>
      <vt:lpstr>Ontwikkelperspectief 1.0 Groene Hart</vt:lpstr>
      <vt:lpstr> Karakter Ontwikkelingsperspectief 1.0 </vt:lpstr>
      <vt:lpstr>Vertrekpunt Ontwikkelperspectief 1.0</vt:lpstr>
      <vt:lpstr>Randvoorwaarden</vt:lpstr>
      <vt:lpstr>Enkele uitgangspunten voor verdere ontwikkeling</vt:lpstr>
      <vt:lpstr>Ontvangen reacties</vt:lpstr>
      <vt:lpstr>Vervolgproces NOVEX Groene Hart</vt:lpstr>
      <vt:lpstr>Groene Hart en omgeving – producenten 2023</vt:lpstr>
      <vt:lpstr>Uitvoeringsprogramma 2024 – 2026 (in ontwikkeling)</vt:lpstr>
      <vt:lpstr>Opgaven kaart (in voorbereiding)</vt:lpstr>
      <vt:lpstr>PowerPoint-presentatie</vt:lpstr>
      <vt:lpstr>Pluspunten NOVEX Groene Hart</vt:lpstr>
      <vt:lpstr>Vragen aan de Raad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Ontwikkelperspectief NOVEX Groene Hart</dc:title>
  <dc:creator>Welmoed Visser</dc:creator>
  <cp:lastModifiedBy>Welmoed Visser</cp:lastModifiedBy>
  <cp:revision>81</cp:revision>
  <dcterms:modified xsi:type="dcterms:W3CDTF">2023-12-05T19:45:37Z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0x01010014349B6C5AB42942AF02A2BC89199458</vt:lpwstr>
  </property>
</Properties>
</file>